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4" r:id="rId2"/>
  </p:sldMasterIdLst>
  <p:notesMasterIdLst>
    <p:notesMasterId r:id="rId34"/>
  </p:notesMasterIdLst>
  <p:handoutMasterIdLst>
    <p:handoutMasterId r:id="rId35"/>
  </p:handoutMasterIdLst>
  <p:sldIdLst>
    <p:sldId id="319" r:id="rId3"/>
    <p:sldId id="258" r:id="rId4"/>
    <p:sldId id="322" r:id="rId5"/>
    <p:sldId id="323" r:id="rId6"/>
    <p:sldId id="324" r:id="rId7"/>
    <p:sldId id="325" r:id="rId8"/>
    <p:sldId id="326" r:id="rId9"/>
    <p:sldId id="327" r:id="rId10"/>
    <p:sldId id="330" r:id="rId11"/>
    <p:sldId id="328" r:id="rId12"/>
    <p:sldId id="329" r:id="rId13"/>
    <p:sldId id="331" r:id="rId14"/>
    <p:sldId id="332" r:id="rId15"/>
    <p:sldId id="334" r:id="rId16"/>
    <p:sldId id="335" r:id="rId17"/>
    <p:sldId id="338" r:id="rId18"/>
    <p:sldId id="340" r:id="rId19"/>
    <p:sldId id="347" r:id="rId20"/>
    <p:sldId id="349" r:id="rId21"/>
    <p:sldId id="350" r:id="rId22"/>
    <p:sldId id="352" r:id="rId23"/>
    <p:sldId id="339" r:id="rId24"/>
    <p:sldId id="354" r:id="rId25"/>
    <p:sldId id="342" r:id="rId26"/>
    <p:sldId id="351" r:id="rId27"/>
    <p:sldId id="353" r:id="rId28"/>
    <p:sldId id="336" r:id="rId29"/>
    <p:sldId id="341" r:id="rId30"/>
    <p:sldId id="344" r:id="rId31"/>
    <p:sldId id="345" r:id="rId32"/>
    <p:sldId id="264" r:id="rId3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FF"/>
    <a:srgbClr val="0784C4"/>
    <a:srgbClr val="01015F"/>
    <a:srgbClr val="EE393B"/>
    <a:srgbClr val="FF6600"/>
    <a:srgbClr val="CC3300"/>
    <a:srgbClr val="3EA2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1254" autoAdjust="0"/>
  </p:normalViewPr>
  <p:slideViewPr>
    <p:cSldViewPr snapToGrid="0" snapToObjects="1">
      <p:cViewPr varScale="1">
        <p:scale>
          <a:sx n="91" d="100"/>
          <a:sy n="91" d="100"/>
        </p:scale>
        <p:origin x="84" y="1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en-US" sz="1300" b="1">
                <a:solidFill>
                  <a:srgbClr val="000099"/>
                </a:solidFill>
              </a:rPr>
              <a:t>BẢNG THEO DÕI KIẾN NGHỊ HỌP BỘ PHẬN 2016 - 2018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defRPr>
          </a:pPr>
          <a:endParaRPr lang="vi-VN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'Tong hop kien nghi'!$B$17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vi-V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'Tong hop kien nghi'!$A$18:$A$27</c:f>
              <c:strCache>
                <c:ptCount val="9"/>
                <c:pt idx="0">
                  <c:v>GPP</c:v>
                </c:pt>
                <c:pt idx="1">
                  <c:v>KCTV</c:v>
                </c:pt>
                <c:pt idx="2">
                  <c:v>ATMT</c:v>
                </c:pt>
                <c:pt idx="3">
                  <c:v>KTSX</c:v>
                </c:pt>
                <c:pt idx="4">
                  <c:v>TCHC</c:v>
                </c:pt>
                <c:pt idx="5">
                  <c:v>TMHĐ</c:v>
                </c:pt>
                <c:pt idx="6">
                  <c:v>TCKT</c:v>
                </c:pt>
                <c:pt idx="7">
                  <c:v>ĐTXD</c:v>
                </c:pt>
                <c:pt idx="8">
                  <c:v>KĐV</c:v>
                </c:pt>
              </c:strCache>
            </c:strRef>
          </c:cat>
          <c:val>
            <c:numRef>
              <c:f>'Tong hop kien nghi'!$B$18:$B$27</c:f>
              <c:numCache>
                <c:formatCode>General</c:formatCode>
                <c:ptCount val="9"/>
                <c:pt idx="0">
                  <c:v>27</c:v>
                </c:pt>
                <c:pt idx="1">
                  <c:v>21</c:v>
                </c:pt>
                <c:pt idx="2">
                  <c:v>17</c:v>
                </c:pt>
                <c:pt idx="3">
                  <c:v>28</c:v>
                </c:pt>
                <c:pt idx="4">
                  <c:v>15</c:v>
                </c:pt>
                <c:pt idx="5">
                  <c:v>7</c:v>
                </c:pt>
                <c:pt idx="6">
                  <c:v>5</c:v>
                </c:pt>
                <c:pt idx="7">
                  <c:v>8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5F-4C90-A7C1-06815B9452F6}"/>
            </c:ext>
          </c:extLst>
        </c:ser>
        <c:ser>
          <c:idx val="1"/>
          <c:order val="1"/>
          <c:tx>
            <c:strRef>
              <c:f>'Tong hop kien nghi'!$C$17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vi-V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'Tong hop kien nghi'!$A$18:$A$27</c:f>
              <c:strCache>
                <c:ptCount val="9"/>
                <c:pt idx="0">
                  <c:v>GPP</c:v>
                </c:pt>
                <c:pt idx="1">
                  <c:v>KCTV</c:v>
                </c:pt>
                <c:pt idx="2">
                  <c:v>ATMT</c:v>
                </c:pt>
                <c:pt idx="3">
                  <c:v>KTSX</c:v>
                </c:pt>
                <c:pt idx="4">
                  <c:v>TCHC</c:v>
                </c:pt>
                <c:pt idx="5">
                  <c:v>TMHĐ</c:v>
                </c:pt>
                <c:pt idx="6">
                  <c:v>TCKT</c:v>
                </c:pt>
                <c:pt idx="7">
                  <c:v>ĐTXD</c:v>
                </c:pt>
                <c:pt idx="8">
                  <c:v>KĐV</c:v>
                </c:pt>
              </c:strCache>
            </c:strRef>
          </c:cat>
          <c:val>
            <c:numRef>
              <c:f>'Tong hop kien nghi'!$C$18:$C$27</c:f>
              <c:numCache>
                <c:formatCode>General</c:formatCode>
                <c:ptCount val="9"/>
                <c:pt idx="0">
                  <c:v>49</c:v>
                </c:pt>
                <c:pt idx="1">
                  <c:v>51</c:v>
                </c:pt>
                <c:pt idx="2">
                  <c:v>28</c:v>
                </c:pt>
                <c:pt idx="3">
                  <c:v>16</c:v>
                </c:pt>
                <c:pt idx="4">
                  <c:v>50</c:v>
                </c:pt>
                <c:pt idx="5">
                  <c:v>9</c:v>
                </c:pt>
                <c:pt idx="6">
                  <c:v>12</c:v>
                </c:pt>
                <c:pt idx="7">
                  <c:v>15</c:v>
                </c:pt>
                <c:pt idx="8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5F-4C90-A7C1-06815B9452F6}"/>
            </c:ext>
          </c:extLst>
        </c:ser>
        <c:ser>
          <c:idx val="2"/>
          <c:order val="2"/>
          <c:tx>
            <c:strRef>
              <c:f>'Tong hop kien nghi'!$D$17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vi-V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'Tong hop kien nghi'!$A$18:$A$27</c:f>
              <c:strCache>
                <c:ptCount val="9"/>
                <c:pt idx="0">
                  <c:v>GPP</c:v>
                </c:pt>
                <c:pt idx="1">
                  <c:v>KCTV</c:v>
                </c:pt>
                <c:pt idx="2">
                  <c:v>ATMT</c:v>
                </c:pt>
                <c:pt idx="3">
                  <c:v>KTSX</c:v>
                </c:pt>
                <c:pt idx="4">
                  <c:v>TCHC</c:v>
                </c:pt>
                <c:pt idx="5">
                  <c:v>TMHĐ</c:v>
                </c:pt>
                <c:pt idx="6">
                  <c:v>TCKT</c:v>
                </c:pt>
                <c:pt idx="7">
                  <c:v>ĐTXD</c:v>
                </c:pt>
                <c:pt idx="8">
                  <c:v>KĐV</c:v>
                </c:pt>
              </c:strCache>
            </c:strRef>
          </c:cat>
          <c:val>
            <c:numRef>
              <c:f>'Tong hop kien nghi'!$D$18:$D$27</c:f>
              <c:numCache>
                <c:formatCode>General</c:formatCode>
                <c:ptCount val="9"/>
                <c:pt idx="0">
                  <c:v>50</c:v>
                </c:pt>
                <c:pt idx="1">
                  <c:v>64</c:v>
                </c:pt>
                <c:pt idx="2">
                  <c:v>49</c:v>
                </c:pt>
                <c:pt idx="3">
                  <c:v>9</c:v>
                </c:pt>
                <c:pt idx="4">
                  <c:v>16</c:v>
                </c:pt>
                <c:pt idx="5">
                  <c:v>11</c:v>
                </c:pt>
                <c:pt idx="6">
                  <c:v>6</c:v>
                </c:pt>
                <c:pt idx="7">
                  <c:v>19</c:v>
                </c:pt>
                <c:pt idx="8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5F-4C90-A7C1-06815B945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99391152"/>
        <c:axId val="499393112"/>
        <c:axId val="0"/>
      </c:bar3DChart>
      <c:catAx>
        <c:axId val="49939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vi-VN"/>
          </a:p>
        </c:txPr>
        <c:crossAx val="499393112"/>
        <c:crosses val="autoZero"/>
        <c:auto val="1"/>
        <c:lblAlgn val="ctr"/>
        <c:lblOffset val="100"/>
        <c:noMultiLvlLbl val="0"/>
      </c:catAx>
      <c:valAx>
        <c:axId val="49939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vi-VN"/>
          </a:p>
        </c:txPr>
        <c:crossAx val="49939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vi-V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vi-V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2EAF7-0E54-4E3E-9E3B-07D9D7C5C337}" type="datetimeFigureOut">
              <a:rPr lang="en-US" smtClean="0"/>
              <a:t>7/5/2019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AA159-DFF6-4402-9459-B2D9DE5AF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11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ECFCBC-572E-43FE-878A-F529994F0BFC}" type="datetimeFigureOut">
              <a:rPr lang="en-US" smtClean="0"/>
              <a:t>7/5/2019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D78CA0-2002-4784-9AD4-CAE1D1B61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78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85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72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0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5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40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84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82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01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614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16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37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810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36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782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658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164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29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649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911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0022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224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0862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414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52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439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D78CA0-2002-4784-9AD4-CAE1D1B61E0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87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8355-B602-4D0A-B508-9386F94423DB}" type="datetime1">
              <a:rPr lang="en-US" smtClean="0"/>
              <a:t>7/5/2019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0AF2508-4915-4EE3-BC60-FE7D35D04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61360"/>
            <a:ext cx="9144000" cy="132588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C3F0550-2DD9-46EA-86C2-49EE37904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19484"/>
            <a:ext cx="9144000" cy="180143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50FBB5-EE07-41F7-87BA-E1F7C9FC45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 userDrawn="1"/>
        </p:nvSpPr>
        <p:spPr>
          <a:xfrm>
            <a:off x="48521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75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9AD6A-3AC2-4D8C-A9C2-F5832923EF41}" type="datetime1">
              <a:rPr lang="en-US" smtClean="0"/>
              <a:t>7/5/2019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DC97D3-6693-44D5-88B1-C13606AC5B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5843" y="1200315"/>
            <a:ext cx="1200315" cy="18288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0AF2508-4915-4EE3-BC60-FE7D35D04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61360"/>
            <a:ext cx="9144000" cy="132588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C3F0550-2DD9-46EA-86C2-49EE37904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19484"/>
            <a:ext cx="9144000" cy="180143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8"/>
          <p:cNvSpPr txBox="1">
            <a:spLocks/>
          </p:cNvSpPr>
          <p:nvPr userDrawn="1"/>
        </p:nvSpPr>
        <p:spPr>
          <a:xfrm>
            <a:off x="48521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192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76999"/>
            <a:ext cx="9144000" cy="916299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747593"/>
            <a:ext cx="9144000" cy="3064843"/>
          </a:xfrm>
        </p:spPr>
        <p:txBody>
          <a:bodyPr/>
          <a:lstStyle>
            <a:lvl1pPr marL="457200" indent="-457200" algn="l">
              <a:buFont typeface="+mj-lt"/>
              <a:buAutoNum type="arabicPeriod"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D7F59-56C3-4EC2-AC1D-4BAC030E281A}" type="datetime1">
              <a:rPr lang="en-US" smtClean="0"/>
              <a:t>7/5/2019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AEFAFA-D9FB-4543-B215-A880E42768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-81276" y="-108324"/>
            <a:ext cx="3902044" cy="1522704"/>
          </a:xfrm>
          <a:prstGeom prst="rect">
            <a:avLst/>
          </a:prstGeom>
        </p:spPr>
      </p:pic>
      <p:sp>
        <p:nvSpPr>
          <p:cNvPr id="8" name="Footer Placeholder 8"/>
          <p:cNvSpPr txBox="1">
            <a:spLocks/>
          </p:cNvSpPr>
          <p:nvPr userDrawn="1"/>
        </p:nvSpPr>
        <p:spPr>
          <a:xfrm>
            <a:off x="48013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065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B11C-3348-4C63-B31F-4FACDFFA0475}" type="datetime1">
              <a:rPr lang="en-US" smtClean="0"/>
              <a:t>7/5/2019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50FBB5-EE07-41F7-87BA-E1F7C9FC45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8" name="Footer Placeholder 8"/>
          <p:cNvSpPr txBox="1">
            <a:spLocks/>
          </p:cNvSpPr>
          <p:nvPr userDrawn="1"/>
        </p:nvSpPr>
        <p:spPr>
          <a:xfrm>
            <a:off x="48648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199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76999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56674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3FF52-15FC-469E-9632-77A0A3080001}" type="datetime1">
              <a:rPr lang="en-US" smtClean="0"/>
              <a:t>7/5/2019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AEFAFA-D9FB-4543-B215-A880E42768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8" name="Footer Placeholder 8"/>
          <p:cNvSpPr txBox="1">
            <a:spLocks/>
          </p:cNvSpPr>
          <p:nvPr userDrawn="1"/>
        </p:nvSpPr>
        <p:spPr>
          <a:xfrm>
            <a:off x="48140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493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FCE6A-CA30-4297-8081-46E8EF7D6F4D}" type="datetime1">
              <a:rPr lang="en-US" smtClean="0"/>
              <a:t>7/5/2019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50FBB5-EE07-41F7-87BA-E1F7C9FC45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8" name="Footer Placeholder 8"/>
          <p:cNvSpPr txBox="1">
            <a:spLocks/>
          </p:cNvSpPr>
          <p:nvPr userDrawn="1"/>
        </p:nvSpPr>
        <p:spPr>
          <a:xfrm>
            <a:off x="48140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036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9792-5A62-448C-9DAB-D1980A703621}" type="datetime1">
              <a:rPr lang="en-US" smtClean="0"/>
              <a:t>7/5/2019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0E4DAC-7D44-4331-98C4-353775EDC2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8" name="Footer Placeholder 8"/>
          <p:cNvSpPr txBox="1">
            <a:spLocks/>
          </p:cNvSpPr>
          <p:nvPr userDrawn="1"/>
        </p:nvSpPr>
        <p:spPr>
          <a:xfrm>
            <a:off x="44965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02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991245"/>
            <a:ext cx="5181600" cy="31857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991245"/>
            <a:ext cx="5181600" cy="31857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B7AF3-7EF6-4941-A5F4-7DDE8142F3A9}" type="datetime1">
              <a:rPr lang="en-US" smtClean="0"/>
              <a:t>7/5/2019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32DFA9-4909-454B-8801-987F1EA7D7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9" name="Footer Placeholder 8"/>
          <p:cNvSpPr txBox="1">
            <a:spLocks/>
          </p:cNvSpPr>
          <p:nvPr userDrawn="1"/>
        </p:nvSpPr>
        <p:spPr>
          <a:xfrm>
            <a:off x="44965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6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1409075"/>
            <a:ext cx="10515600" cy="121188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78765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3821113"/>
            <a:ext cx="5157787" cy="2368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9500" y="278765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821113"/>
            <a:ext cx="5183188" cy="2368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6491A-D2C5-4320-91A5-2F5977891BD0}" type="datetime1">
              <a:rPr lang="en-US" smtClean="0"/>
              <a:t>7/5/2019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02B58B-1E73-4561-960B-10C81F6E10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11" name="Footer Placeholder 8"/>
          <p:cNvSpPr txBox="1">
            <a:spLocks/>
          </p:cNvSpPr>
          <p:nvPr userDrawn="1"/>
        </p:nvSpPr>
        <p:spPr>
          <a:xfrm>
            <a:off x="44965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65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C8A8B-6F3B-4ECA-8B7A-0EDAEEC47249}" type="datetime1">
              <a:rPr lang="en-US" smtClean="0"/>
              <a:t>7/5/2019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D36EE3-B676-42A9-B6FA-809CFA8AA7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7" name="Footer Placeholder 8"/>
          <p:cNvSpPr txBox="1">
            <a:spLocks/>
          </p:cNvSpPr>
          <p:nvPr userDrawn="1"/>
        </p:nvSpPr>
        <p:spPr>
          <a:xfrm>
            <a:off x="44965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97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7835-CBC4-43AE-A2C6-322D51CD5494}" type="datetime1">
              <a:rPr lang="en-US" smtClean="0"/>
              <a:t>7/5/2019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9F6B18-3DA2-4E36-95E8-7D3E11988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6" name="Footer Placeholder 8"/>
          <p:cNvSpPr txBox="1">
            <a:spLocks/>
          </p:cNvSpPr>
          <p:nvPr userDrawn="1"/>
        </p:nvSpPr>
        <p:spPr>
          <a:xfrm>
            <a:off x="44965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33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581773"/>
            <a:ext cx="3932237" cy="9709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559596"/>
            <a:ext cx="6172200" cy="46817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00348"/>
            <a:ext cx="3932237" cy="34631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B6570-104F-429D-8C84-0B9D1CA5FF86}" type="datetime1">
              <a:rPr lang="en-US" smtClean="0"/>
              <a:t>7/5/2019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8"/>
          <p:cNvSpPr txBox="1">
            <a:spLocks/>
          </p:cNvSpPr>
          <p:nvPr userDrawn="1"/>
        </p:nvSpPr>
        <p:spPr>
          <a:xfrm>
            <a:off x="44965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797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2411"/>
            <a:ext cx="3932237" cy="120348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522410"/>
            <a:ext cx="6172200" cy="46817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78110"/>
            <a:ext cx="3932237" cy="33260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6981-D8F9-4C66-B0F2-E0802460E3D7}" type="datetime1">
              <a:rPr lang="en-US" smtClean="0"/>
              <a:t>7/5/2019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EF5F0A-AD65-4D72-AC11-24E0AE4B7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9" name="Footer Placeholder 8"/>
          <p:cNvSpPr txBox="1">
            <a:spLocks/>
          </p:cNvSpPr>
          <p:nvPr userDrawn="1"/>
        </p:nvSpPr>
        <p:spPr>
          <a:xfrm>
            <a:off x="44965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228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2B36-7685-483D-A8A9-8791CA308A5C}" type="datetime1">
              <a:rPr lang="en-US" smtClean="0"/>
              <a:t>7/5/2019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EFED58-28B2-4B03-991A-E8DAC40F4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8" name="Footer Placeholder 8"/>
          <p:cNvSpPr txBox="1">
            <a:spLocks/>
          </p:cNvSpPr>
          <p:nvPr userDrawn="1"/>
        </p:nvSpPr>
        <p:spPr>
          <a:xfrm>
            <a:off x="44965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853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499016"/>
            <a:ext cx="2628900" cy="46779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499016"/>
            <a:ext cx="7734300" cy="46779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6188-853E-40B6-9AA4-10DDE9797881}" type="datetime1">
              <a:rPr lang="en-US" smtClean="0"/>
              <a:t>7/5/2019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F73D0-75E4-E44C-9793-91CFC617AB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5A443-5AE8-44E6-B953-443AA1F10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93"/>
          <a:stretch/>
        </p:blipFill>
        <p:spPr>
          <a:xfrm>
            <a:off x="0" y="0"/>
            <a:ext cx="3902044" cy="1522704"/>
          </a:xfrm>
          <a:prstGeom prst="rect">
            <a:avLst/>
          </a:prstGeom>
        </p:spPr>
      </p:pic>
      <p:sp>
        <p:nvSpPr>
          <p:cNvPr id="8" name="Footer Placeholder 8"/>
          <p:cNvSpPr txBox="1">
            <a:spLocks/>
          </p:cNvSpPr>
          <p:nvPr userDrawn="1"/>
        </p:nvSpPr>
        <p:spPr>
          <a:xfrm>
            <a:off x="4496543" y="6526212"/>
            <a:ext cx="3249714" cy="398036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ẾT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1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 MINH – </a:t>
            </a:r>
            <a:r>
              <a:rPr lang="en-US" sz="1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RÁCH</a:t>
            </a:r>
            <a:r>
              <a:rPr lang="en-US" sz="105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endParaRPr lang="en-US" sz="105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105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DC97D3-6693-44D5-88B1-C13606AC5B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5843" y="2444499"/>
            <a:ext cx="1200315" cy="1828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402EB5-FB2E-45C9-AB09-FB6FED78D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00"/>
          <a:stretch/>
        </p:blipFill>
        <p:spPr>
          <a:xfrm rot="5400000">
            <a:off x="3651620" y="-1682378"/>
            <a:ext cx="4888757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87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7A8DBA7-F405-4BD2-A8DB-88CDDD2925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00"/>
          <a:stretch/>
        </p:blipFill>
        <p:spPr>
          <a:xfrm>
            <a:off x="9442074" y="0"/>
            <a:ext cx="2749926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4862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998033"/>
            <a:ext cx="10515600" cy="317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E6E12792-C51F-484A-9BF6-48D0A4393910}" type="datetime1">
              <a:rPr lang="en-US" smtClean="0"/>
              <a:t>7/5/2019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7D1F73D0-75E4-E44C-9793-91CFC617AB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61" r:id="rId3"/>
    <p:sldLayoutId id="2147483662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E393B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rgbClr val="0784C4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rgbClr val="0784C4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0784C4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0784C4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0784C4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4862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998033"/>
            <a:ext cx="10515600" cy="317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3B7F1C87-6670-472A-BBE4-517CD0C0800C}" type="datetime1">
              <a:rPr lang="en-US" smtClean="0"/>
              <a:t>7/5/2019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7D1F73D0-75E4-E44C-9793-91CFC617AB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4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E393B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rgbClr val="0784C4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rgbClr val="0784C4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0784C4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0784C4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0784C4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9888" y="3516469"/>
            <a:ext cx="9729233" cy="156491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800" b="1" dirty="0">
                <a:solidFill>
                  <a:srgbClr val="FF0000"/>
                </a:solidFill>
              </a:rPr>
              <a:t>THAM </a:t>
            </a:r>
            <a:r>
              <a:rPr lang="en-US" sz="2800" b="1" dirty="0">
                <a:solidFill>
                  <a:srgbClr val="FF0000"/>
                </a:solidFill>
              </a:rPr>
              <a:t>LUẬN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XÂY DỰNG VĂN HÓA DOANH NGHIỆP</a:t>
            </a:r>
            <a:br>
              <a:rPr lang="en-US" sz="2800" b="1" dirty="0">
                <a:solidFill>
                  <a:srgbClr val="FF0000"/>
                </a:solidFill>
              </a:rPr>
            </a:br>
            <a:br>
              <a:rPr lang="en-US" sz="2800" b="1" dirty="0">
                <a:solidFill>
                  <a:srgbClr val="FF0000"/>
                </a:solidFill>
              </a:rPr>
            </a:br>
            <a:endParaRPr lang="vi-VN" sz="2800" dirty="0"/>
          </a:p>
        </p:txBody>
      </p:sp>
      <p:sp>
        <p:nvSpPr>
          <p:cNvPr id="4" name="Rectangle 3"/>
          <p:cNvSpPr/>
          <p:nvPr/>
        </p:nvSpPr>
        <p:spPr>
          <a:xfrm>
            <a:off x="2478505" y="4881324"/>
            <a:ext cx="727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BIẾN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VŨNG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52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3006811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CFC3FD5-DD6C-4150-A0F7-8D020CA125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401736"/>
              </p:ext>
            </p:extLst>
          </p:nvPr>
        </p:nvGraphicFramePr>
        <p:xfrm>
          <a:off x="2435773" y="2397950"/>
          <a:ext cx="65532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VIỆT NAM</a:t>
                      </a:r>
                      <a:endParaRPr lang="vi-V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NHẬT</a:t>
                      </a:r>
                      <a:r>
                        <a:rPr lang="en-US" sz="2000" baseline="0" dirty="0"/>
                        <a:t> BẢN</a:t>
                      </a:r>
                      <a:endParaRPr lang="vi-V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/>
                        <a:t>Thiên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nhiên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ưu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đãi</a:t>
                      </a:r>
                      <a:r>
                        <a:rPr lang="en-US" sz="2000" baseline="0" dirty="0"/>
                        <a:t>, 4 </a:t>
                      </a:r>
                      <a:r>
                        <a:rPr lang="en-US" sz="2000" baseline="0" dirty="0" err="1"/>
                        <a:t>mùa</a:t>
                      </a:r>
                      <a:r>
                        <a:rPr lang="en-US" sz="2000" baseline="0" dirty="0"/>
                        <a:t> “</a:t>
                      </a:r>
                      <a:r>
                        <a:rPr lang="en-US" sz="2000" baseline="0" dirty="0" err="1"/>
                        <a:t>mưa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thuận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gió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hòa</a:t>
                      </a:r>
                      <a:r>
                        <a:rPr lang="en-US" sz="2000" baseline="0" dirty="0"/>
                        <a:t>”</a:t>
                      </a:r>
                      <a:endParaRPr lang="vi-V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Thiên</a:t>
                      </a:r>
                      <a:r>
                        <a:rPr lang="en-US" sz="2000" baseline="0" dirty="0"/>
                        <a:t> tai </a:t>
                      </a:r>
                      <a:r>
                        <a:rPr lang="en-US" sz="2000" baseline="0" dirty="0" err="1"/>
                        <a:t>thường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xuyên</a:t>
                      </a:r>
                      <a:r>
                        <a:rPr lang="en-US" sz="2000" baseline="0" dirty="0"/>
                        <a:t> : </a:t>
                      </a:r>
                      <a:r>
                        <a:rPr lang="en-US" sz="2000" baseline="0" dirty="0" err="1"/>
                        <a:t>động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đất</a:t>
                      </a:r>
                      <a:r>
                        <a:rPr lang="en-US" sz="2000" baseline="0" dirty="0"/>
                        <a:t>, </a:t>
                      </a:r>
                      <a:r>
                        <a:rPr lang="en-US" sz="2000" baseline="0" dirty="0" err="1"/>
                        <a:t>sóng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thần</a:t>
                      </a:r>
                      <a:r>
                        <a:rPr lang="en-US" sz="2000" baseline="0" dirty="0"/>
                        <a:t>.</a:t>
                      </a:r>
                      <a:endParaRPr lang="vi-V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“</a:t>
                      </a:r>
                      <a:r>
                        <a:rPr lang="en-US" sz="2000" dirty="0" err="1"/>
                        <a:t>Rừng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vàng</a:t>
                      </a:r>
                      <a:r>
                        <a:rPr lang="en-US" sz="2000" baseline="0" dirty="0"/>
                        <a:t>, </a:t>
                      </a:r>
                      <a:r>
                        <a:rPr lang="en-US" sz="2000" baseline="0" dirty="0" err="1"/>
                        <a:t>biển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bạc</a:t>
                      </a:r>
                      <a:r>
                        <a:rPr lang="en-US" sz="2000" baseline="0" dirty="0"/>
                        <a:t>”</a:t>
                      </a:r>
                      <a:endParaRPr lang="vi-V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Rất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ít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tài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nguyên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thiên</a:t>
                      </a:r>
                      <a:r>
                        <a:rPr lang="en-US" sz="2000" baseline="0" dirty="0"/>
                        <a:t> </a:t>
                      </a:r>
                      <a:r>
                        <a:rPr lang="en-US" sz="2000" baseline="0" dirty="0" err="1"/>
                        <a:t>nhiên</a:t>
                      </a:r>
                      <a:endParaRPr lang="vi-V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Nước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n</a:t>
                      </a:r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ông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nghiệp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“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theo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hướng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hiện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đại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”,</a:t>
                      </a:r>
                      <a:endParaRPr lang="vi-V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Nước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công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nghiệp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phát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triển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với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n</a:t>
                      </a:r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ền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KHCN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hàng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đầu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thế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giới</a:t>
                      </a:r>
                      <a:endParaRPr lang="vi-V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GDP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: 2000 USD/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người</a:t>
                      </a:r>
                      <a:endParaRPr lang="en-US" sz="2000" baseline="0" dirty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Nền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kinh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tế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dựa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vào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gia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công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và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bán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tái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nguyên</a:t>
                      </a:r>
                      <a:endParaRPr lang="vi-VN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GDP : 40.000 USD/</a:t>
                      </a:r>
                      <a:r>
                        <a:rPr lang="en-US" sz="2000" dirty="0" err="1">
                          <a:solidFill>
                            <a:srgbClr val="0070C0"/>
                          </a:solidFill>
                        </a:rPr>
                        <a:t>người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Nền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kinh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tế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chủ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yếu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dựa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vào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CN/NN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công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nghệ</a:t>
                      </a:r>
                      <a:r>
                        <a:rPr lang="en-US" sz="20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rgbClr val="0070C0"/>
                          </a:solidFill>
                        </a:rPr>
                        <a:t>cao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1F061E6-F37C-47C6-A1CD-3E8539817F2C}"/>
              </a:ext>
            </a:extLst>
          </p:cNvPr>
          <p:cNvSpPr txBox="1"/>
          <p:nvPr/>
        </p:nvSpPr>
        <p:spPr>
          <a:xfrm>
            <a:off x="2371397" y="1326223"/>
            <a:ext cx="693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0070C0"/>
                </a:solidFill>
              </a:rPr>
              <a:t>Tại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sao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nước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Việt</a:t>
            </a:r>
            <a:r>
              <a:rPr lang="en-US" sz="2000" b="1" dirty="0">
                <a:solidFill>
                  <a:srgbClr val="0070C0"/>
                </a:solidFill>
              </a:rPr>
              <a:t> Nam “4000 </a:t>
            </a:r>
            <a:r>
              <a:rPr lang="en-US" sz="2000" b="1" dirty="0" err="1">
                <a:solidFill>
                  <a:srgbClr val="0070C0"/>
                </a:solidFill>
              </a:rPr>
              <a:t>năm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văn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hiến</a:t>
            </a:r>
            <a:r>
              <a:rPr lang="en-US" sz="2000" b="1" dirty="0">
                <a:solidFill>
                  <a:srgbClr val="0070C0"/>
                </a:solidFill>
              </a:rPr>
              <a:t>”, “</a:t>
            </a:r>
            <a:r>
              <a:rPr lang="en-US" sz="2000" b="1" dirty="0" err="1">
                <a:solidFill>
                  <a:srgbClr val="0070C0"/>
                </a:solidFill>
              </a:rPr>
              <a:t>rừng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vàng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biển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bạc</a:t>
            </a:r>
            <a:r>
              <a:rPr lang="en-US" sz="2000" b="1" dirty="0">
                <a:solidFill>
                  <a:srgbClr val="0070C0"/>
                </a:solidFill>
              </a:rPr>
              <a:t>”, “con  </a:t>
            </a:r>
            <a:r>
              <a:rPr lang="en-US" sz="2000" b="1" dirty="0" err="1">
                <a:solidFill>
                  <a:srgbClr val="0070C0"/>
                </a:solidFill>
              </a:rPr>
              <a:t>người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thông</a:t>
            </a:r>
            <a:r>
              <a:rPr lang="en-US" sz="2000" b="1" dirty="0">
                <a:solidFill>
                  <a:srgbClr val="0070C0"/>
                </a:solidFill>
              </a:rPr>
              <a:t> minh, </a:t>
            </a:r>
            <a:r>
              <a:rPr lang="en-US" sz="2000" b="1" dirty="0" err="1">
                <a:solidFill>
                  <a:srgbClr val="0070C0"/>
                </a:solidFill>
              </a:rPr>
              <a:t>cần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cù</a:t>
            </a:r>
            <a:r>
              <a:rPr lang="en-US" sz="2000" b="1" dirty="0">
                <a:solidFill>
                  <a:srgbClr val="0070C0"/>
                </a:solidFill>
              </a:rPr>
              <a:t>”, … </a:t>
            </a:r>
            <a:r>
              <a:rPr lang="en-US" sz="2000" b="1" dirty="0" err="1">
                <a:solidFill>
                  <a:srgbClr val="0070C0"/>
                </a:solidFill>
              </a:rPr>
              <a:t>mà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vẫn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là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một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nước</a:t>
            </a:r>
            <a:r>
              <a:rPr lang="en-US" sz="2000" b="1" dirty="0">
                <a:solidFill>
                  <a:srgbClr val="0070C0"/>
                </a:solidFill>
              </a:rPr>
              <a:t> “</a:t>
            </a:r>
            <a:r>
              <a:rPr lang="en-US" sz="2000" b="1" dirty="0" err="1">
                <a:solidFill>
                  <a:srgbClr val="0070C0"/>
                </a:solidFill>
              </a:rPr>
              <a:t>nhược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tiểu</a:t>
            </a:r>
            <a:r>
              <a:rPr lang="en-US" sz="2000" b="1" dirty="0">
                <a:solidFill>
                  <a:srgbClr val="0070C0"/>
                </a:solidFill>
              </a:rPr>
              <a:t>” ?</a:t>
            </a:r>
            <a:endParaRPr lang="vi-VN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29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3006811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C74B73-D89C-4A30-B58E-F2CDCC561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131" y="2138827"/>
            <a:ext cx="4605267" cy="2753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FFEC7D-39FB-45BB-9FB2-AB28C9C7C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073" y="2151965"/>
            <a:ext cx="4076700" cy="2743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50165B-F87C-4326-A06B-71D5645B117A}"/>
              </a:ext>
            </a:extLst>
          </p:cNvPr>
          <p:cNvSpPr txBox="1"/>
          <p:nvPr/>
        </p:nvSpPr>
        <p:spPr>
          <a:xfrm>
            <a:off x="2618264" y="1505634"/>
            <a:ext cx="2579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Lễ</a:t>
            </a:r>
            <a:r>
              <a:rPr lang="en-US" dirty="0"/>
              <a:t> </a:t>
            </a:r>
            <a:r>
              <a:rPr lang="en-US" dirty="0" err="1"/>
              <a:t>hội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anh</a:t>
            </a:r>
            <a:r>
              <a:rPr lang="en-US" dirty="0"/>
              <a:t> </a:t>
            </a:r>
            <a:r>
              <a:rPr lang="en-US" dirty="0" err="1"/>
              <a:t>đào</a:t>
            </a:r>
            <a:r>
              <a:rPr lang="en-US" dirty="0"/>
              <a:t> ở HN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5EE136-A3F8-4635-BA32-61C73814BE86}"/>
              </a:ext>
            </a:extLst>
          </p:cNvPr>
          <p:cNvSpPr txBox="1"/>
          <p:nvPr/>
        </p:nvSpPr>
        <p:spPr>
          <a:xfrm>
            <a:off x="6713357" y="1479413"/>
            <a:ext cx="2372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</a:t>
            </a:r>
            <a:r>
              <a:rPr lang="en-US" dirty="0" err="1"/>
              <a:t>cướp</a:t>
            </a:r>
            <a:r>
              <a:rPr lang="en-US" dirty="0"/>
              <a:t> </a:t>
            </a:r>
            <a:r>
              <a:rPr lang="en-US" dirty="0" err="1"/>
              <a:t>bia</a:t>
            </a:r>
            <a:r>
              <a:rPr lang="en-US" dirty="0"/>
              <a:t>” ở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Nai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84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3006811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FC11BB-7858-47F5-ABF2-924DFF1A1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351" y="2209800"/>
            <a:ext cx="3816779" cy="25251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BA086A-CE7E-48AF-A26D-5429F05FE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028" y="2209800"/>
            <a:ext cx="3947547" cy="25251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0D78E1-939A-4EA2-9546-4D37F49F42A0}"/>
              </a:ext>
            </a:extLst>
          </p:cNvPr>
          <p:cNvSpPr txBox="1"/>
          <p:nvPr/>
        </p:nvSpPr>
        <p:spPr>
          <a:xfrm>
            <a:off x="2998623" y="1656752"/>
            <a:ext cx="1726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Shusi</a:t>
            </a:r>
            <a:r>
              <a:rPr lang="en-US" sz="1600" dirty="0"/>
              <a:t> </a:t>
            </a:r>
            <a:r>
              <a:rPr lang="en-US" sz="1600" dirty="0" err="1"/>
              <a:t>giá</a:t>
            </a:r>
            <a:r>
              <a:rPr lang="en-US" sz="1600" dirty="0"/>
              <a:t> </a:t>
            </a:r>
            <a:r>
              <a:rPr lang="en-US" sz="1600" dirty="0" err="1"/>
              <a:t>rẻ</a:t>
            </a:r>
            <a:r>
              <a:rPr lang="en-US" sz="1600" dirty="0"/>
              <a:t> </a:t>
            </a:r>
            <a:r>
              <a:rPr lang="en-US" sz="1600" dirty="0" err="1"/>
              <a:t>tại</a:t>
            </a:r>
            <a:r>
              <a:rPr lang="en-US" sz="1600" dirty="0"/>
              <a:t> HN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714ED7-D6B4-44F2-8F47-910F026A97CC}"/>
              </a:ext>
            </a:extLst>
          </p:cNvPr>
          <p:cNvSpPr txBox="1"/>
          <p:nvPr/>
        </p:nvSpPr>
        <p:spPr>
          <a:xfrm>
            <a:off x="6747641" y="1656752"/>
            <a:ext cx="2343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Bơi</a:t>
            </a:r>
            <a:r>
              <a:rPr lang="en-US" sz="1600" dirty="0"/>
              <a:t> </a:t>
            </a:r>
            <a:r>
              <a:rPr lang="en-US" sz="1600" dirty="0" err="1"/>
              <a:t>miễn</a:t>
            </a:r>
            <a:r>
              <a:rPr lang="en-US" sz="1600" dirty="0"/>
              <a:t> </a:t>
            </a:r>
            <a:r>
              <a:rPr lang="en-US" sz="1600" dirty="0" err="1"/>
              <a:t>phí</a:t>
            </a:r>
            <a:r>
              <a:rPr lang="en-US" sz="1600" dirty="0"/>
              <a:t> </a:t>
            </a:r>
            <a:r>
              <a:rPr lang="en-US" sz="1600" dirty="0" err="1"/>
              <a:t>tại</a:t>
            </a:r>
            <a:r>
              <a:rPr lang="en-US" sz="1600" dirty="0"/>
              <a:t> </a:t>
            </a:r>
            <a:r>
              <a:rPr lang="en-US" sz="1600" dirty="0" err="1"/>
              <a:t>Hồ</a:t>
            </a:r>
            <a:r>
              <a:rPr lang="en-US" sz="1600" dirty="0"/>
              <a:t> </a:t>
            </a:r>
            <a:r>
              <a:rPr lang="en-US" sz="1600" dirty="0" err="1"/>
              <a:t>Tây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166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3006811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B2ED0D-1314-41FC-A141-0742A9EF2464}"/>
              </a:ext>
            </a:extLst>
          </p:cNvPr>
          <p:cNvSpPr txBox="1"/>
          <p:nvPr/>
        </p:nvSpPr>
        <p:spPr>
          <a:xfrm>
            <a:off x="2580290" y="1555531"/>
            <a:ext cx="6781800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solidFill>
                  <a:srgbClr val="0070C0"/>
                </a:solidFill>
              </a:rPr>
              <a:t>Văn </a:t>
            </a:r>
            <a:r>
              <a:rPr lang="en-US" sz="2000" dirty="0" err="1">
                <a:solidFill>
                  <a:srgbClr val="0070C0"/>
                </a:solidFill>
              </a:rPr>
              <a:t>hóa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phản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ánh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thể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hiện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một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cách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tổng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quát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sống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động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mọi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mặt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của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cuộc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sống</a:t>
            </a:r>
            <a:r>
              <a:rPr lang="en-US" sz="2000" dirty="0">
                <a:solidFill>
                  <a:srgbClr val="0070C0"/>
                </a:solidFill>
              </a:rPr>
              <a:t> (</a:t>
            </a:r>
            <a:r>
              <a:rPr lang="en-US" sz="2000" dirty="0" err="1">
                <a:solidFill>
                  <a:srgbClr val="0070C0"/>
                </a:solidFill>
              </a:rPr>
              <a:t>của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mỗi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nhân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của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mỗi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cộng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đồng</a:t>
            </a:r>
            <a:r>
              <a:rPr lang="en-US" sz="2000" dirty="0">
                <a:solidFill>
                  <a:srgbClr val="0070C0"/>
                </a:solidFill>
              </a:rPr>
              <a:t>), </a:t>
            </a:r>
            <a:r>
              <a:rPr lang="en-US" sz="2000" dirty="0" err="1">
                <a:solidFill>
                  <a:srgbClr val="0070C0"/>
                </a:solidFill>
              </a:rPr>
              <a:t>đã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diễn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ra</a:t>
            </a:r>
            <a:r>
              <a:rPr lang="en-US" sz="2000" dirty="0">
                <a:solidFill>
                  <a:srgbClr val="0070C0"/>
                </a:solidFill>
              </a:rPr>
              <a:t> trong </a:t>
            </a:r>
            <a:r>
              <a:rPr lang="en-US" sz="2000" dirty="0" err="1">
                <a:solidFill>
                  <a:srgbClr val="0070C0"/>
                </a:solidFill>
              </a:rPr>
              <a:t>quá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khứ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cũng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như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đang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diễn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ra</a:t>
            </a:r>
            <a:r>
              <a:rPr lang="en-US" sz="2000" dirty="0">
                <a:solidFill>
                  <a:srgbClr val="0070C0"/>
                </a:solidFill>
              </a:rPr>
              <a:t> trong </a:t>
            </a:r>
            <a:r>
              <a:rPr lang="en-US" sz="2000" dirty="0" err="1">
                <a:solidFill>
                  <a:srgbClr val="0070C0"/>
                </a:solidFill>
              </a:rPr>
              <a:t>hiện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tại</a:t>
            </a:r>
            <a:r>
              <a:rPr lang="en-US" sz="2000" dirty="0">
                <a:solidFill>
                  <a:srgbClr val="0070C0"/>
                </a:solidFill>
              </a:rPr>
              <a:t>, qua </a:t>
            </a:r>
            <a:r>
              <a:rPr lang="en-US" sz="2000" dirty="0" err="1">
                <a:solidFill>
                  <a:srgbClr val="0070C0"/>
                </a:solidFill>
              </a:rPr>
              <a:t>hàng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bao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nhiêu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thế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kỷ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nó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đã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cấu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thành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nên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một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hệ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thống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giá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trị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truyền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thống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thẩm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mỹ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lối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sống</a:t>
            </a:r>
            <a:r>
              <a:rPr lang="en-US" sz="2000" dirty="0">
                <a:solidFill>
                  <a:srgbClr val="0070C0"/>
                </a:solidFill>
              </a:rPr>
              <a:t>. </a:t>
            </a:r>
            <a:r>
              <a:rPr lang="en-US" sz="2000" dirty="0" err="1">
                <a:solidFill>
                  <a:srgbClr val="0070C0"/>
                </a:solidFill>
              </a:rPr>
              <a:t>Dựa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trên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đó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từng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dân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tộc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khẳng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định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bản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sắc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riêng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của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mình</a:t>
            </a:r>
            <a:endParaRPr lang="en-US" sz="2000" dirty="0">
              <a:solidFill>
                <a:srgbClr val="0070C0"/>
              </a:solidFill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b="1" dirty="0">
                <a:solidFill>
                  <a:srgbClr val="0070C0"/>
                </a:solidFill>
              </a:rPr>
              <a:t>						UNESCO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396CC0-8562-47F9-9730-108D2D308A17}"/>
              </a:ext>
            </a:extLst>
          </p:cNvPr>
          <p:cNvSpPr txBox="1"/>
          <p:nvPr/>
        </p:nvSpPr>
        <p:spPr>
          <a:xfrm>
            <a:off x="2580290" y="4209393"/>
            <a:ext cx="67818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000" dirty="0" err="1">
                <a:solidFill>
                  <a:srgbClr val="0070C0"/>
                </a:solidFill>
              </a:rPr>
              <a:t>Làm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thầy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thuốc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lầm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thì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giết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một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người</a:t>
            </a:r>
            <a:endParaRPr lang="en-US" sz="2000" dirty="0">
              <a:solidFill>
                <a:srgbClr val="0070C0"/>
              </a:solidFill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000" dirty="0" err="1">
                <a:solidFill>
                  <a:srgbClr val="0070C0"/>
                </a:solidFill>
              </a:rPr>
              <a:t>Làm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thầy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địa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lý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lầm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thì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giết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một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họ</a:t>
            </a:r>
            <a:endParaRPr lang="en-US" sz="2000" dirty="0">
              <a:solidFill>
                <a:srgbClr val="0070C0"/>
              </a:solidFill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000" dirty="0" err="1">
                <a:solidFill>
                  <a:srgbClr val="0070C0"/>
                </a:solidFill>
              </a:rPr>
              <a:t>Làm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chính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trị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lầm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thì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giết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một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nước</a:t>
            </a:r>
            <a:endParaRPr lang="en-US" sz="2000" dirty="0">
              <a:solidFill>
                <a:srgbClr val="0070C0"/>
              </a:solidFill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000" dirty="0" err="1">
                <a:solidFill>
                  <a:srgbClr val="0070C0"/>
                </a:solidFill>
              </a:rPr>
              <a:t>Làm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văn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hóa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lầm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thì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giết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cả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một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thế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hệ</a:t>
            </a:r>
            <a:endParaRPr lang="en-US" sz="2000" dirty="0">
              <a:solidFill>
                <a:srgbClr val="0070C0"/>
              </a:solidFill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b="1" dirty="0">
                <a:solidFill>
                  <a:srgbClr val="0070C0"/>
                </a:solidFill>
              </a:rPr>
              <a:t>						</a:t>
            </a:r>
            <a:r>
              <a:rPr lang="en-US" b="1" dirty="0" err="1">
                <a:solidFill>
                  <a:srgbClr val="0070C0"/>
                </a:solidFill>
              </a:rPr>
              <a:t>Lão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Tử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40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3006811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447372-A7EB-441D-9DB7-60D56B477E70}"/>
              </a:ext>
            </a:extLst>
          </p:cNvPr>
          <p:cNvSpPr txBox="1"/>
          <p:nvPr/>
        </p:nvSpPr>
        <p:spPr>
          <a:xfrm>
            <a:off x="2112203" y="1287517"/>
            <a:ext cx="762563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 err="1">
                <a:solidFill>
                  <a:srgbClr val="FF0000"/>
                </a:solidFill>
              </a:rPr>
              <a:t>Mười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điều</a:t>
            </a:r>
            <a:r>
              <a:rPr lang="en-US" b="1" dirty="0">
                <a:solidFill>
                  <a:srgbClr val="FF0000"/>
                </a:solidFill>
              </a:rPr>
              <a:t> bi </a:t>
            </a:r>
            <a:r>
              <a:rPr lang="en-US" b="1" dirty="0" err="1">
                <a:solidFill>
                  <a:srgbClr val="FF0000"/>
                </a:solidFill>
              </a:rPr>
              <a:t>ai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của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dân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tộc</a:t>
            </a:r>
            <a:r>
              <a:rPr lang="en-US" b="1" dirty="0">
                <a:solidFill>
                  <a:srgbClr val="FF0000"/>
                </a:solidFill>
              </a:rPr>
              <a:t> VN – Phan </a:t>
            </a:r>
            <a:r>
              <a:rPr lang="en-US" b="1" dirty="0" err="1">
                <a:solidFill>
                  <a:srgbClr val="FF0000"/>
                </a:solidFill>
              </a:rPr>
              <a:t>Châu</a:t>
            </a:r>
            <a:r>
              <a:rPr lang="en-US" b="1" dirty="0">
                <a:solidFill>
                  <a:srgbClr val="FF0000"/>
                </a:solidFill>
              </a:rPr>
              <a:t> Trinh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>
                <a:solidFill>
                  <a:srgbClr val="0070C0"/>
                </a:solidFill>
              </a:rPr>
              <a:t>Trong </a:t>
            </a:r>
            <a:r>
              <a:rPr lang="en-US" dirty="0" err="1">
                <a:solidFill>
                  <a:srgbClr val="0070C0"/>
                </a:solidFill>
              </a:rPr>
              <a:t>khi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người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nước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ngoài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có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chí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cao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dám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chết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vì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việc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nghĩa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vì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lợi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dân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ích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nước</a:t>
            </a:r>
            <a:r>
              <a:rPr lang="en-US" dirty="0">
                <a:solidFill>
                  <a:srgbClr val="0070C0"/>
                </a:solidFill>
              </a:rPr>
              <a:t>; </a:t>
            </a:r>
            <a:r>
              <a:rPr lang="en-US" dirty="0" err="1">
                <a:solidFill>
                  <a:srgbClr val="0070C0"/>
                </a:solidFill>
              </a:rPr>
              <a:t>thì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người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nước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mình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tham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sống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sợ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chết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chịu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kiếp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sống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nhục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nhã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đọa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đày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>
                <a:solidFill>
                  <a:srgbClr val="0070C0"/>
                </a:solidFill>
              </a:rPr>
              <a:t>Trong </a:t>
            </a:r>
            <a:r>
              <a:rPr lang="en-US" dirty="0" err="1">
                <a:solidFill>
                  <a:srgbClr val="0070C0"/>
                </a:solidFill>
              </a:rPr>
              <a:t>khi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người</a:t>
            </a:r>
            <a:r>
              <a:rPr lang="en-US" dirty="0">
                <a:solidFill>
                  <a:srgbClr val="0070C0"/>
                </a:solidFill>
              </a:rPr>
              <a:t> ta </a:t>
            </a:r>
            <a:r>
              <a:rPr lang="en-US" dirty="0" err="1">
                <a:solidFill>
                  <a:srgbClr val="0070C0"/>
                </a:solidFill>
              </a:rPr>
              <a:t>dẫu</a:t>
            </a:r>
            <a:r>
              <a:rPr lang="en-US" dirty="0">
                <a:solidFill>
                  <a:srgbClr val="0070C0"/>
                </a:solidFill>
              </a:rPr>
              <a:t> sang hay </a:t>
            </a:r>
            <a:r>
              <a:rPr lang="en-US" dirty="0" err="1">
                <a:solidFill>
                  <a:srgbClr val="0070C0"/>
                </a:solidFill>
              </a:rPr>
              <a:t>hèn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nam</a:t>
            </a:r>
            <a:r>
              <a:rPr lang="en-US" dirty="0">
                <a:solidFill>
                  <a:srgbClr val="0070C0"/>
                </a:solidFill>
              </a:rPr>
              <a:t> hay </a:t>
            </a:r>
            <a:r>
              <a:rPr lang="en-US" dirty="0" err="1">
                <a:solidFill>
                  <a:srgbClr val="0070C0"/>
                </a:solidFill>
              </a:rPr>
              <a:t>nữ</a:t>
            </a:r>
            <a:r>
              <a:rPr lang="en-US" dirty="0">
                <a:solidFill>
                  <a:srgbClr val="0070C0"/>
                </a:solidFill>
              </a:rPr>
              <a:t> ai </a:t>
            </a:r>
            <a:r>
              <a:rPr lang="en-US" dirty="0" err="1">
                <a:solidFill>
                  <a:srgbClr val="0070C0"/>
                </a:solidFill>
              </a:rPr>
              <a:t>cũng</a:t>
            </a:r>
            <a:r>
              <a:rPr lang="en-US" dirty="0">
                <a:solidFill>
                  <a:srgbClr val="0070C0"/>
                </a:solidFill>
              </a:rPr>
              <a:t> lo </a:t>
            </a:r>
            <a:r>
              <a:rPr lang="en-US" dirty="0" err="1">
                <a:solidFill>
                  <a:srgbClr val="0070C0"/>
                </a:solidFill>
              </a:rPr>
              <a:t>học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lấy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một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nghề</a:t>
            </a:r>
            <a:r>
              <a:rPr lang="en-US" dirty="0">
                <a:solidFill>
                  <a:srgbClr val="0070C0"/>
                </a:solidFill>
              </a:rPr>
              <a:t>; </a:t>
            </a:r>
            <a:r>
              <a:rPr lang="en-US" dirty="0" err="1">
                <a:solidFill>
                  <a:srgbClr val="0070C0"/>
                </a:solidFill>
              </a:rPr>
              <a:t>thì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người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mình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chỉ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biết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ngồi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không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ăn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bám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>
                <a:solidFill>
                  <a:srgbClr val="0070C0"/>
                </a:solidFill>
              </a:rPr>
              <a:t>Trong </a:t>
            </a:r>
            <a:r>
              <a:rPr lang="en-US" dirty="0" err="1">
                <a:solidFill>
                  <a:srgbClr val="0070C0"/>
                </a:solidFill>
              </a:rPr>
              <a:t>khi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họ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có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óc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phiêu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lưu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mạo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hiểm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dám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khắp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thế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giới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mở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mang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trí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óc</a:t>
            </a:r>
            <a:r>
              <a:rPr lang="en-US" dirty="0">
                <a:solidFill>
                  <a:srgbClr val="0070C0"/>
                </a:solidFill>
              </a:rPr>
              <a:t>; </a:t>
            </a:r>
            <a:r>
              <a:rPr lang="en-US" dirty="0" err="1">
                <a:solidFill>
                  <a:srgbClr val="0070C0"/>
                </a:solidFill>
              </a:rPr>
              <a:t>thì</a:t>
            </a:r>
            <a:r>
              <a:rPr lang="en-US" dirty="0">
                <a:solidFill>
                  <a:srgbClr val="0070C0"/>
                </a:solidFill>
              </a:rPr>
              <a:t> ta </a:t>
            </a:r>
            <a:r>
              <a:rPr lang="en-US" dirty="0" err="1">
                <a:solidFill>
                  <a:srgbClr val="0070C0"/>
                </a:solidFill>
              </a:rPr>
              <a:t>suốt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đời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chỉ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loanh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quanh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xó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bếp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hú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hí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với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vợ</a:t>
            </a:r>
            <a:r>
              <a:rPr lang="en-US" dirty="0">
                <a:solidFill>
                  <a:srgbClr val="0070C0"/>
                </a:solidFill>
              </a:rPr>
              <a:t> con.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>
                <a:solidFill>
                  <a:srgbClr val="0070C0"/>
                </a:solidFill>
              </a:rPr>
              <a:t>Trong </a:t>
            </a:r>
            <a:r>
              <a:rPr lang="en-US" dirty="0" err="1">
                <a:solidFill>
                  <a:srgbClr val="0070C0"/>
                </a:solidFill>
              </a:rPr>
              <a:t>khi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họ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có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tinh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thần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đùm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bọc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thương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yêu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giúp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đỡ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lẫn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nhau</a:t>
            </a:r>
            <a:r>
              <a:rPr lang="en-US" dirty="0">
                <a:solidFill>
                  <a:srgbClr val="0070C0"/>
                </a:solidFill>
              </a:rPr>
              <a:t>; </a:t>
            </a:r>
            <a:r>
              <a:rPr lang="en-US" dirty="0" err="1">
                <a:solidFill>
                  <a:srgbClr val="0070C0"/>
                </a:solidFill>
              </a:rPr>
              <a:t>thì</a:t>
            </a:r>
            <a:r>
              <a:rPr lang="en-US" dirty="0">
                <a:solidFill>
                  <a:srgbClr val="0070C0"/>
                </a:solidFill>
              </a:rPr>
              <a:t> ta </a:t>
            </a:r>
            <a:r>
              <a:rPr lang="en-US" dirty="0" err="1">
                <a:solidFill>
                  <a:srgbClr val="0070C0"/>
                </a:solidFill>
              </a:rPr>
              <a:t>lại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chỉ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quen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thói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giành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giật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lừa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đảo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nhau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vì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chữ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lợi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dirty="0">
                <a:solidFill>
                  <a:srgbClr val="0070C0"/>
                </a:solidFill>
              </a:rPr>
              <a:t>Trong </a:t>
            </a:r>
            <a:r>
              <a:rPr lang="en-US" dirty="0" err="1">
                <a:solidFill>
                  <a:srgbClr val="0070C0"/>
                </a:solidFill>
              </a:rPr>
              <a:t>khi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họ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biết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bỏ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vốn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lớn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giữ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vững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chữ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tín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trong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kinh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doanh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làm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cho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tiền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bạc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lưu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thông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đất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nước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ngày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càng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giàu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có</a:t>
            </a:r>
            <a:r>
              <a:rPr lang="en-US" dirty="0">
                <a:solidFill>
                  <a:srgbClr val="0070C0"/>
                </a:solidFill>
              </a:rPr>
              <a:t>; </a:t>
            </a:r>
            <a:r>
              <a:rPr lang="en-US" dirty="0" err="1">
                <a:solidFill>
                  <a:srgbClr val="0070C0"/>
                </a:solidFill>
              </a:rPr>
              <a:t>thì</a:t>
            </a:r>
            <a:r>
              <a:rPr lang="en-US" dirty="0">
                <a:solidFill>
                  <a:srgbClr val="0070C0"/>
                </a:solidFill>
              </a:rPr>
              <a:t> ta </a:t>
            </a:r>
            <a:r>
              <a:rPr lang="en-US" dirty="0" err="1">
                <a:solidFill>
                  <a:srgbClr val="0070C0"/>
                </a:solidFill>
              </a:rPr>
              <a:t>quen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thói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bất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nhân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bất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tín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cho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vay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cắt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cổ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ăn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quỵt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vỗ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nợ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để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tiền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bạc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đất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đai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trở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thành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vô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dụng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24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3006811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2C3399-2888-48E5-BFF3-CAAD4E6D6F41}"/>
              </a:ext>
            </a:extLst>
          </p:cNvPr>
          <p:cNvSpPr txBox="1"/>
          <p:nvPr/>
        </p:nvSpPr>
        <p:spPr>
          <a:xfrm>
            <a:off x="2191030" y="1408386"/>
            <a:ext cx="754943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b="1" dirty="0" err="1">
                <a:solidFill>
                  <a:srgbClr val="FF0000"/>
                </a:solidFill>
              </a:rPr>
              <a:t>Mười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điều</a:t>
            </a:r>
            <a:r>
              <a:rPr lang="en-US" b="1" dirty="0">
                <a:solidFill>
                  <a:srgbClr val="FF0000"/>
                </a:solidFill>
              </a:rPr>
              <a:t> bi </a:t>
            </a:r>
            <a:r>
              <a:rPr lang="en-US" b="1" dirty="0" err="1">
                <a:solidFill>
                  <a:srgbClr val="FF0000"/>
                </a:solidFill>
              </a:rPr>
              <a:t>ai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của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dân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tộc</a:t>
            </a:r>
            <a:r>
              <a:rPr lang="en-US" b="1" dirty="0">
                <a:solidFill>
                  <a:srgbClr val="FF0000"/>
                </a:solidFill>
              </a:rPr>
              <a:t> VN – Phan </a:t>
            </a:r>
            <a:r>
              <a:rPr lang="en-US" b="1" dirty="0" err="1">
                <a:solidFill>
                  <a:srgbClr val="FF0000"/>
                </a:solidFill>
              </a:rPr>
              <a:t>Châu</a:t>
            </a:r>
            <a:r>
              <a:rPr lang="en-US" b="1" dirty="0">
                <a:solidFill>
                  <a:srgbClr val="FF0000"/>
                </a:solidFill>
              </a:rPr>
              <a:t> Trinh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  <a:defRPr/>
            </a:pPr>
            <a:r>
              <a:rPr lang="en-US" dirty="0">
                <a:solidFill>
                  <a:srgbClr val="0070C0"/>
                </a:solidFill>
              </a:rPr>
              <a:t>Trong </a:t>
            </a:r>
            <a:r>
              <a:rPr lang="en-US" dirty="0" err="1">
                <a:solidFill>
                  <a:srgbClr val="0070C0"/>
                </a:solidFill>
              </a:rPr>
              <a:t>khi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họ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biết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tiết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kiệm</a:t>
            </a:r>
            <a:r>
              <a:rPr lang="en-US" dirty="0">
                <a:solidFill>
                  <a:srgbClr val="0070C0"/>
                </a:solidFill>
              </a:rPr>
              <a:t> tang </a:t>
            </a:r>
            <a:r>
              <a:rPr lang="en-US" dirty="0" err="1">
                <a:solidFill>
                  <a:srgbClr val="0070C0"/>
                </a:solidFill>
              </a:rPr>
              <a:t>lễ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cư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xử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hợp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nghĩa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với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người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chết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thì</a:t>
            </a:r>
            <a:r>
              <a:rPr lang="en-US" dirty="0">
                <a:solidFill>
                  <a:srgbClr val="0070C0"/>
                </a:solidFill>
              </a:rPr>
              <a:t> ta lo </a:t>
            </a:r>
            <a:r>
              <a:rPr lang="en-US" dirty="0" err="1">
                <a:solidFill>
                  <a:srgbClr val="0070C0"/>
                </a:solidFill>
              </a:rPr>
              <a:t>làm</a:t>
            </a:r>
            <a:r>
              <a:rPr lang="en-US" dirty="0">
                <a:solidFill>
                  <a:srgbClr val="0070C0"/>
                </a:solidFill>
              </a:rPr>
              <a:t> ma </a:t>
            </a:r>
            <a:r>
              <a:rPr lang="en-US" dirty="0" err="1">
                <a:solidFill>
                  <a:srgbClr val="0070C0"/>
                </a:solidFill>
              </a:rPr>
              <a:t>chay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cho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lớn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đến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nỗi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nhiều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đình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bán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hêt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ruộng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trâu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  <a:defRPr/>
            </a:pPr>
            <a:r>
              <a:rPr lang="en-US" dirty="0">
                <a:solidFill>
                  <a:srgbClr val="0070C0"/>
                </a:solidFill>
              </a:rPr>
              <a:t>Trong </a:t>
            </a:r>
            <a:r>
              <a:rPr lang="en-US" dirty="0" err="1">
                <a:solidFill>
                  <a:srgbClr val="0070C0"/>
                </a:solidFill>
              </a:rPr>
              <a:t>khi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họ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ra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sức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cải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tiến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phát</a:t>
            </a:r>
            <a:r>
              <a:rPr lang="en-US" dirty="0">
                <a:solidFill>
                  <a:srgbClr val="0070C0"/>
                </a:solidFill>
              </a:rPr>
              <a:t> minh, </a:t>
            </a:r>
            <a:r>
              <a:rPr lang="en-US" dirty="0" err="1">
                <a:solidFill>
                  <a:srgbClr val="0070C0"/>
                </a:solidFill>
              </a:rPr>
              <a:t>máy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móc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ngày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càng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tinh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xảo</a:t>
            </a:r>
            <a:r>
              <a:rPr lang="en-US" dirty="0">
                <a:solidFill>
                  <a:srgbClr val="0070C0"/>
                </a:solidFill>
              </a:rPr>
              <a:t>; </a:t>
            </a:r>
            <a:r>
              <a:rPr lang="en-US" dirty="0" err="1">
                <a:solidFill>
                  <a:srgbClr val="0070C0"/>
                </a:solidFill>
              </a:rPr>
              <a:t>thì</a:t>
            </a:r>
            <a:r>
              <a:rPr lang="en-US" dirty="0">
                <a:solidFill>
                  <a:srgbClr val="0070C0"/>
                </a:solidFill>
              </a:rPr>
              <a:t> ta </a:t>
            </a:r>
            <a:r>
              <a:rPr lang="en-US" dirty="0" err="1">
                <a:solidFill>
                  <a:srgbClr val="0070C0"/>
                </a:solidFill>
              </a:rPr>
              <a:t>đầu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óc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thủ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cựu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ếch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ngồi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đáy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giếng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không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có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gan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đua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chen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thực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nghiệp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  <a:defRPr/>
            </a:pPr>
            <a:r>
              <a:rPr lang="en-US" dirty="0">
                <a:solidFill>
                  <a:srgbClr val="0070C0"/>
                </a:solidFill>
              </a:rPr>
              <a:t>Trong </a:t>
            </a:r>
            <a:r>
              <a:rPr lang="en-US" dirty="0" err="1">
                <a:solidFill>
                  <a:srgbClr val="0070C0"/>
                </a:solidFill>
              </a:rPr>
              <a:t>khi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họ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giỏi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tổ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chức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công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việc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sắp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xếp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giờ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nghỉ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giờ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làm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hợp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lý</a:t>
            </a:r>
            <a:r>
              <a:rPr lang="en-US" dirty="0">
                <a:solidFill>
                  <a:srgbClr val="0070C0"/>
                </a:solidFill>
              </a:rPr>
              <a:t>; </a:t>
            </a:r>
            <a:r>
              <a:rPr lang="en-US" dirty="0" err="1">
                <a:solidFill>
                  <a:srgbClr val="0070C0"/>
                </a:solidFill>
              </a:rPr>
              <a:t>thì</a:t>
            </a:r>
            <a:r>
              <a:rPr lang="en-US" dirty="0">
                <a:solidFill>
                  <a:srgbClr val="0070C0"/>
                </a:solidFill>
              </a:rPr>
              <a:t> ta </a:t>
            </a:r>
            <a:r>
              <a:rPr lang="en-US" dirty="0" err="1">
                <a:solidFill>
                  <a:srgbClr val="0070C0"/>
                </a:solidFill>
              </a:rPr>
              <a:t>chỉ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biết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chơi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bời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rượu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chè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cờ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bạc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bỏ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bê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công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việc</a:t>
            </a:r>
            <a:endParaRPr lang="en-US" dirty="0">
              <a:solidFill>
                <a:srgbClr val="0070C0"/>
              </a:solidFill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  <a:defRPr/>
            </a:pPr>
            <a:r>
              <a:rPr lang="en-US" dirty="0">
                <a:solidFill>
                  <a:srgbClr val="0070C0"/>
                </a:solidFill>
              </a:rPr>
              <a:t>Trong </a:t>
            </a:r>
            <a:r>
              <a:rPr lang="en-US" dirty="0" err="1">
                <a:solidFill>
                  <a:srgbClr val="0070C0"/>
                </a:solidFill>
              </a:rPr>
              <a:t>khi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họ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biêt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gắng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gỏi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tự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lực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tự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cường</a:t>
            </a:r>
            <a:r>
              <a:rPr lang="en-US" dirty="0">
                <a:solidFill>
                  <a:srgbClr val="0070C0"/>
                </a:solidFill>
              </a:rPr>
              <a:t>, tin ở </a:t>
            </a:r>
            <a:r>
              <a:rPr lang="en-US" dirty="0" err="1">
                <a:solidFill>
                  <a:srgbClr val="0070C0"/>
                </a:solidFill>
              </a:rPr>
              <a:t>bản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thân</a:t>
            </a:r>
            <a:r>
              <a:rPr lang="en-US" dirty="0">
                <a:solidFill>
                  <a:srgbClr val="0070C0"/>
                </a:solidFill>
              </a:rPr>
              <a:t>; </a:t>
            </a:r>
            <a:r>
              <a:rPr lang="en-US" dirty="0" err="1">
                <a:solidFill>
                  <a:srgbClr val="0070C0"/>
                </a:solidFill>
              </a:rPr>
              <a:t>thì</a:t>
            </a:r>
            <a:r>
              <a:rPr lang="en-US" dirty="0">
                <a:solidFill>
                  <a:srgbClr val="0070C0"/>
                </a:solidFill>
              </a:rPr>
              <a:t> ta </a:t>
            </a:r>
            <a:r>
              <a:rPr lang="en-US" dirty="0" err="1">
                <a:solidFill>
                  <a:srgbClr val="0070C0"/>
                </a:solidFill>
              </a:rPr>
              <a:t>chỉ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mê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tín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nơi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mồ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mả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tướng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số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việc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gì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cũng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cầu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trời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khấn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Phật</a:t>
            </a:r>
            <a:endParaRPr lang="en-US" dirty="0">
              <a:solidFill>
                <a:srgbClr val="0070C0"/>
              </a:solidFill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6"/>
              <a:defRPr/>
            </a:pPr>
            <a:r>
              <a:rPr lang="en-US" dirty="0">
                <a:solidFill>
                  <a:srgbClr val="0070C0"/>
                </a:solidFill>
              </a:rPr>
              <a:t>Trong </a:t>
            </a:r>
            <a:r>
              <a:rPr lang="en-US" dirty="0" err="1">
                <a:solidFill>
                  <a:srgbClr val="0070C0"/>
                </a:solidFill>
              </a:rPr>
              <a:t>khi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họ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làm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việc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quan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cốt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ích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nước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lợi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dân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đúng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là</a:t>
            </a:r>
            <a:r>
              <a:rPr lang="en-US" dirty="0">
                <a:solidFill>
                  <a:srgbClr val="0070C0"/>
                </a:solidFill>
              </a:rPr>
              <a:t> “</a:t>
            </a:r>
            <a:r>
              <a:rPr lang="en-US" dirty="0" err="1">
                <a:solidFill>
                  <a:srgbClr val="0070C0"/>
                </a:solidFill>
              </a:rPr>
              <a:t>đày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tớ</a:t>
            </a:r>
            <a:r>
              <a:rPr lang="en-US" dirty="0">
                <a:solidFill>
                  <a:srgbClr val="0070C0"/>
                </a:solidFill>
              </a:rPr>
              <a:t>” </a:t>
            </a:r>
            <a:r>
              <a:rPr lang="en-US" dirty="0" err="1">
                <a:solidFill>
                  <a:srgbClr val="0070C0"/>
                </a:solidFill>
              </a:rPr>
              <a:t>của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dân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được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dân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tín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nhiệm</a:t>
            </a:r>
            <a:r>
              <a:rPr lang="en-US" dirty="0">
                <a:solidFill>
                  <a:srgbClr val="0070C0"/>
                </a:solidFill>
              </a:rPr>
              <a:t>; </a:t>
            </a:r>
            <a:r>
              <a:rPr lang="en-US" dirty="0" err="1">
                <a:solidFill>
                  <a:srgbClr val="0070C0"/>
                </a:solidFill>
              </a:rPr>
              <a:t>thì</a:t>
            </a:r>
            <a:r>
              <a:rPr lang="en-US" dirty="0">
                <a:solidFill>
                  <a:srgbClr val="0070C0"/>
                </a:solidFill>
              </a:rPr>
              <a:t> ta lo </a:t>
            </a:r>
            <a:r>
              <a:rPr lang="en-US" dirty="0" err="1">
                <a:solidFill>
                  <a:srgbClr val="0070C0"/>
                </a:solidFill>
              </a:rPr>
              <a:t>xoay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sở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chức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quan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để</a:t>
            </a:r>
            <a:r>
              <a:rPr lang="en-US" dirty="0">
                <a:solidFill>
                  <a:srgbClr val="0070C0"/>
                </a:solidFill>
              </a:rPr>
              <a:t> no </a:t>
            </a:r>
            <a:r>
              <a:rPr lang="en-US" dirty="0" err="1">
                <a:solidFill>
                  <a:srgbClr val="0070C0"/>
                </a:solidFill>
              </a:rPr>
              <a:t>ấm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gia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đình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vênh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vang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hoang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phí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vơ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vét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áp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bức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dân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chúng</a:t>
            </a:r>
            <a:r>
              <a:rPr lang="en-US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26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254269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 DOANH NGHIỆP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335E0A-4D84-4086-9E7E-83197F0B1BDC}"/>
              </a:ext>
            </a:extLst>
          </p:cNvPr>
          <p:cNvSpPr txBox="1"/>
          <p:nvPr/>
        </p:nvSpPr>
        <p:spPr>
          <a:xfrm>
            <a:off x="3048000" y="1488994"/>
            <a:ext cx="670560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dirty="0" err="1">
                <a:solidFill>
                  <a:srgbClr val="0070C0"/>
                </a:solidFill>
              </a:rPr>
              <a:t>Sứ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mệnh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triết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lý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kinh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doanh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tầm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nhìn</a:t>
            </a:r>
            <a:endParaRPr lang="en-US" sz="2000" dirty="0">
              <a:solidFill>
                <a:srgbClr val="0070C0"/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dirty="0" err="1">
                <a:solidFill>
                  <a:srgbClr val="0070C0"/>
                </a:solidFill>
              </a:rPr>
              <a:t>Sản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phẩm</a:t>
            </a:r>
            <a:r>
              <a:rPr lang="en-US" sz="2000" dirty="0">
                <a:solidFill>
                  <a:srgbClr val="0070C0"/>
                </a:solidFill>
              </a:rPr>
              <a:t> : </a:t>
            </a:r>
            <a:r>
              <a:rPr lang="en-US" sz="2000" dirty="0" err="1">
                <a:solidFill>
                  <a:srgbClr val="0070C0"/>
                </a:solidFill>
              </a:rPr>
              <a:t>thương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hiệu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tính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đặc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thù</a:t>
            </a:r>
            <a:endParaRPr lang="en-US" sz="2000" dirty="0">
              <a:solidFill>
                <a:srgbClr val="0070C0"/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dirty="0" err="1">
                <a:solidFill>
                  <a:srgbClr val="0070C0"/>
                </a:solidFill>
              </a:rPr>
              <a:t>Cách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thức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hoạt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động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của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doanh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nghiệp</a:t>
            </a:r>
            <a:r>
              <a:rPr lang="en-US" sz="2000" dirty="0">
                <a:solidFill>
                  <a:srgbClr val="0070C0"/>
                </a:solidFill>
              </a:rPr>
              <a:t> :</a:t>
            </a:r>
          </a:p>
          <a:p>
            <a:pPr indent="457200"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solidFill>
                  <a:srgbClr val="0070C0"/>
                </a:solidFill>
              </a:rPr>
              <a:t>Phong </a:t>
            </a:r>
            <a:r>
              <a:rPr lang="en-US" sz="2000" dirty="0" err="1">
                <a:solidFill>
                  <a:srgbClr val="0070C0"/>
                </a:solidFill>
              </a:rPr>
              <a:t>cách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lãnh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đạo</a:t>
            </a:r>
            <a:endParaRPr lang="en-US" sz="2000" dirty="0">
              <a:solidFill>
                <a:srgbClr val="0070C0"/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</a:pPr>
            <a:r>
              <a:rPr lang="en-US" sz="2000" dirty="0" err="1">
                <a:solidFill>
                  <a:srgbClr val="0070C0"/>
                </a:solidFill>
              </a:rPr>
              <a:t>Phong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cách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thói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quen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làm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việc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của</a:t>
            </a:r>
            <a:r>
              <a:rPr lang="en-US" sz="2000" dirty="0">
                <a:solidFill>
                  <a:srgbClr val="0070C0"/>
                </a:solidFill>
              </a:rPr>
              <a:t> NLĐ</a:t>
            </a:r>
          </a:p>
          <a:p>
            <a:pPr indent="457200">
              <a:spcBef>
                <a:spcPts val="300"/>
              </a:spcBef>
              <a:spcAft>
                <a:spcPts val="300"/>
              </a:spcAft>
            </a:pPr>
            <a:r>
              <a:rPr lang="en-US" sz="2000" dirty="0" err="1">
                <a:solidFill>
                  <a:srgbClr val="0070C0"/>
                </a:solidFill>
              </a:rPr>
              <a:t>Hệ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thống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quy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chế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liên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quan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đến</a:t>
            </a:r>
            <a:r>
              <a:rPr lang="en-US" sz="2000" dirty="0">
                <a:solidFill>
                  <a:srgbClr val="0070C0"/>
                </a:solidFill>
              </a:rPr>
              <a:t> SXKD </a:t>
            </a:r>
          </a:p>
          <a:p>
            <a:pPr indent="457200"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solidFill>
                  <a:srgbClr val="0070C0"/>
                </a:solidFill>
              </a:rPr>
              <a:t>…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70C0"/>
                </a:solidFill>
              </a:rPr>
              <a:t>Lịch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sử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hình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thành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các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nhân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mang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tính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biểu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tượng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những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câu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chuyện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truyền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lại</a:t>
            </a:r>
            <a:r>
              <a:rPr lang="en-US" sz="2000" dirty="0">
                <a:solidFill>
                  <a:srgbClr val="0070C0"/>
                </a:solidFill>
              </a:rPr>
              <a:t>.</a:t>
            </a:r>
          </a:p>
          <a:p>
            <a:pPr indent="4572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2000" dirty="0" err="1">
                <a:solidFill>
                  <a:srgbClr val="0070C0"/>
                </a:solidFill>
              </a:rPr>
              <a:t>Hệ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thống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quan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hệ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giao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tiếp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ứng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xử</a:t>
            </a:r>
            <a:r>
              <a:rPr lang="en-US" sz="2000" dirty="0">
                <a:solidFill>
                  <a:srgbClr val="0070C0"/>
                </a:solidFill>
              </a:rPr>
              <a:t> :</a:t>
            </a:r>
          </a:p>
          <a:p>
            <a:pPr indent="457200"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solidFill>
                  <a:srgbClr val="0070C0"/>
                </a:solidFill>
              </a:rPr>
              <a:t>Giao </a:t>
            </a:r>
            <a:r>
              <a:rPr lang="en-US" sz="2000" dirty="0" err="1">
                <a:solidFill>
                  <a:srgbClr val="0070C0"/>
                </a:solidFill>
              </a:rPr>
              <a:t>tiếp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ứng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xử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nội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bộ</a:t>
            </a:r>
            <a:endParaRPr lang="en-US" sz="2000" dirty="0">
              <a:solidFill>
                <a:srgbClr val="0070C0"/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solidFill>
                  <a:srgbClr val="0070C0"/>
                </a:solidFill>
              </a:rPr>
              <a:t>Giao </a:t>
            </a:r>
            <a:r>
              <a:rPr lang="en-US" sz="2000" dirty="0" err="1">
                <a:solidFill>
                  <a:srgbClr val="0070C0"/>
                </a:solidFill>
              </a:rPr>
              <a:t>tiếp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ứng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xử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với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khách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hàng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đối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tác</a:t>
            </a:r>
            <a:endParaRPr lang="en-US" sz="2000" dirty="0">
              <a:solidFill>
                <a:srgbClr val="0070C0"/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</a:pPr>
            <a:r>
              <a:rPr lang="en-US" sz="2000" dirty="0">
                <a:solidFill>
                  <a:srgbClr val="0070C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9251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3006811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FF1B8A-8DA7-47D9-B772-DA3E780172BD}"/>
              </a:ext>
            </a:extLst>
          </p:cNvPr>
          <p:cNvSpPr txBox="1"/>
          <p:nvPr/>
        </p:nvSpPr>
        <p:spPr>
          <a:xfrm>
            <a:off x="2932387" y="2057400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000" b="1" dirty="0">
                <a:solidFill>
                  <a:srgbClr val="0070C0"/>
                </a:solidFill>
              </a:rPr>
              <a:t>Văn </a:t>
            </a:r>
            <a:r>
              <a:rPr lang="en-US" sz="2000" b="1" dirty="0" err="1">
                <a:solidFill>
                  <a:srgbClr val="0070C0"/>
                </a:solidFill>
              </a:rPr>
              <a:t>hóa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doanh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nghiệp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quyết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định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sự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trường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tồn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và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phát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triển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của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doanh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nghiệp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22484E-393C-4C00-892B-3EF0876F8264}"/>
              </a:ext>
            </a:extLst>
          </p:cNvPr>
          <p:cNvSpPr txBox="1"/>
          <p:nvPr/>
        </p:nvSpPr>
        <p:spPr>
          <a:xfrm>
            <a:off x="2932387" y="3579234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000" b="1" dirty="0">
                <a:solidFill>
                  <a:srgbClr val="0070C0"/>
                </a:solidFill>
              </a:rPr>
              <a:t>“</a:t>
            </a:r>
            <a:r>
              <a:rPr lang="en-US" sz="2000" b="1" dirty="0" err="1">
                <a:solidFill>
                  <a:srgbClr val="0070C0"/>
                </a:solidFill>
              </a:rPr>
              <a:t>Gieo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hành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động</a:t>
            </a:r>
            <a:r>
              <a:rPr lang="en-US" sz="2000" b="1" dirty="0">
                <a:solidFill>
                  <a:srgbClr val="0070C0"/>
                </a:solidFill>
              </a:rPr>
              <a:t>, </a:t>
            </a:r>
            <a:r>
              <a:rPr lang="en-US" sz="2000" b="1" dirty="0" err="1">
                <a:solidFill>
                  <a:srgbClr val="0070C0"/>
                </a:solidFill>
              </a:rPr>
              <a:t>gặt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thói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quen</a:t>
            </a:r>
            <a:endParaRPr lang="en-US" sz="2000" b="1" dirty="0">
              <a:solidFill>
                <a:srgbClr val="0070C0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000" b="1" dirty="0" err="1">
                <a:solidFill>
                  <a:srgbClr val="0070C0"/>
                </a:solidFill>
              </a:rPr>
              <a:t>Gieo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thói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quen</a:t>
            </a:r>
            <a:r>
              <a:rPr lang="en-US" sz="2000" b="1" dirty="0">
                <a:solidFill>
                  <a:srgbClr val="0070C0"/>
                </a:solidFill>
              </a:rPr>
              <a:t>, </a:t>
            </a:r>
            <a:r>
              <a:rPr lang="en-US" sz="2000" b="1" dirty="0" err="1">
                <a:solidFill>
                  <a:srgbClr val="0070C0"/>
                </a:solidFill>
              </a:rPr>
              <a:t>gặt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tính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cách</a:t>
            </a:r>
            <a:endParaRPr lang="en-US" sz="2000" b="1" dirty="0">
              <a:solidFill>
                <a:srgbClr val="0070C0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000" b="1" dirty="0" err="1">
                <a:solidFill>
                  <a:srgbClr val="0070C0"/>
                </a:solidFill>
              </a:rPr>
              <a:t>Gieo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tính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cách</a:t>
            </a:r>
            <a:r>
              <a:rPr lang="en-US" sz="2000" b="1" dirty="0">
                <a:solidFill>
                  <a:srgbClr val="0070C0"/>
                </a:solidFill>
              </a:rPr>
              <a:t>, </a:t>
            </a:r>
            <a:r>
              <a:rPr lang="en-US" sz="2000" b="1" dirty="0" err="1">
                <a:solidFill>
                  <a:srgbClr val="0070C0"/>
                </a:solidFill>
              </a:rPr>
              <a:t>gặt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số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phận</a:t>
            </a:r>
            <a:r>
              <a:rPr lang="en-US" sz="2000" b="1" dirty="0">
                <a:solidFill>
                  <a:srgbClr val="0070C0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567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28580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LÃNH ĐẠO &amp; VĂN HÓA DN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F0C523-695C-449D-A56A-F99FA4EBEFC0}"/>
              </a:ext>
            </a:extLst>
          </p:cNvPr>
          <p:cNvSpPr txBox="1"/>
          <p:nvPr/>
        </p:nvSpPr>
        <p:spPr>
          <a:xfrm>
            <a:off x="2209800" y="1513091"/>
            <a:ext cx="7543800" cy="38318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572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b="1" dirty="0" err="1">
                <a:solidFill>
                  <a:srgbClr val="FF0000"/>
                </a:solidFill>
              </a:rPr>
              <a:t>Giai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đoạn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xây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dựng</a:t>
            </a:r>
            <a:r>
              <a:rPr lang="en-US" b="1" dirty="0">
                <a:solidFill>
                  <a:srgbClr val="FF0000"/>
                </a:solidFill>
              </a:rPr>
              <a:t> &amp; </a:t>
            </a:r>
            <a:r>
              <a:rPr lang="en-US" b="1" dirty="0" err="1">
                <a:solidFill>
                  <a:srgbClr val="FF0000"/>
                </a:solidFill>
              </a:rPr>
              <a:t>phát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triển</a:t>
            </a:r>
            <a:endParaRPr lang="en-US" b="1" dirty="0">
              <a:solidFill>
                <a:srgbClr val="FF0000"/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Lãnh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đạo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là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người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tạo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ra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văn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hóa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Công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ty</a:t>
            </a:r>
          </a:p>
          <a:p>
            <a:pPr indent="457200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Lãnh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đạo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định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hình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hệ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thống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giá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trị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cốt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lõi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bản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sắc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riêng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Lãnh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đạo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phải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truyền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tầm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nhìn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và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động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lực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b="1" dirty="0" err="1">
                <a:solidFill>
                  <a:srgbClr val="FF0000"/>
                </a:solidFill>
              </a:rPr>
              <a:t>Giai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đoạn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duy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trì</a:t>
            </a:r>
            <a:endParaRPr lang="en-US" b="1" dirty="0">
              <a:solidFill>
                <a:srgbClr val="FF0000"/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Lãnh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đạo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là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người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duy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trì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văn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hóa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  <a:tabLst>
                <a:tab pos="457200" algn="l"/>
              </a:tabLst>
              <a:defRPr/>
            </a:pP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Có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đủ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khả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năng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phát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triển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cùng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Công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ty,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nhận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thấy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những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hạn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chế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của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	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mình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và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tạo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điều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kiện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phát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triển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đội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ngũ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lãnh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đạo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mới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b="1" dirty="0" err="1">
                <a:solidFill>
                  <a:srgbClr val="FF0000"/>
                </a:solidFill>
              </a:rPr>
              <a:t>Giai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đoạn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thay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đổi</a:t>
            </a:r>
            <a:endParaRPr lang="en-US" b="1" dirty="0">
              <a:solidFill>
                <a:srgbClr val="FF0000"/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Lãnh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đạo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là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người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khởi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xướng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thay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đổi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  <a:p>
            <a:pPr indent="457200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Khắc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phục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tâm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lý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ngại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/ lo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sợ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thay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đổi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của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nhân</a:t>
            </a:r>
            <a:r>
              <a:rPr lang="en-US" dirty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25000"/>
                  </a:schemeClr>
                </a:solidFill>
              </a:rPr>
              <a:t>viên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3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 KVT BAN ĐẦU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BDF777-B3F6-4060-814A-41C8B5ED55EF}"/>
              </a:ext>
            </a:extLst>
          </p:cNvPr>
          <p:cNvSpPr txBox="1"/>
          <p:nvPr/>
        </p:nvSpPr>
        <p:spPr>
          <a:xfrm>
            <a:off x="2254420" y="1447699"/>
            <a:ext cx="7543800" cy="47859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Không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mất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đoàn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kết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nhưng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không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gắn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bó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chặt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chẽ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bằng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mặt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không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bằng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lòng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các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bộ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phận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còn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rời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rạc</a:t>
            </a:r>
            <a:r>
              <a:rPr lang="en-US" sz="2000" dirty="0">
                <a:solidFill>
                  <a:srgbClr val="0070C0"/>
                </a:solidFill>
              </a:rPr>
              <a:t> (12 </a:t>
            </a:r>
            <a:r>
              <a:rPr lang="en-US" sz="2000" dirty="0" err="1">
                <a:solidFill>
                  <a:srgbClr val="0070C0"/>
                </a:solidFill>
              </a:rPr>
              <a:t>sứ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quân</a:t>
            </a:r>
            <a:r>
              <a:rPr lang="en-US" sz="2000" dirty="0">
                <a:solidFill>
                  <a:srgbClr val="0070C0"/>
                </a:solidFill>
              </a:rPr>
              <a:t>) </a:t>
            </a:r>
            <a:r>
              <a:rPr lang="en-US" sz="2000" dirty="0" err="1">
                <a:solidFill>
                  <a:srgbClr val="0070C0"/>
                </a:solidFill>
              </a:rPr>
              <a:t>và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phối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hợp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chưa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tốt</a:t>
            </a:r>
            <a:r>
              <a:rPr lang="en-US" sz="2000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Giao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tiếp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ứng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xử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chưa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có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chuẩn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mực</a:t>
            </a:r>
            <a:r>
              <a:rPr lang="en-US" sz="2000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Tư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tưởng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bao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cấp</a:t>
            </a:r>
            <a:r>
              <a:rPr lang="en-US" sz="2000" dirty="0">
                <a:solidFill>
                  <a:srgbClr val="0070C0"/>
                </a:solidFill>
              </a:rPr>
              <a:t>, an </a:t>
            </a:r>
            <a:r>
              <a:rPr lang="en-US" sz="2000" dirty="0" err="1">
                <a:solidFill>
                  <a:srgbClr val="0070C0"/>
                </a:solidFill>
              </a:rPr>
              <a:t>phận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ngại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thay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đổi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không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dám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dấn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thân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thiếu</a:t>
            </a:r>
            <a:r>
              <a:rPr lang="en-US" sz="2000" dirty="0">
                <a:solidFill>
                  <a:srgbClr val="0070C0"/>
                </a:solidFill>
              </a:rPr>
              <a:t> ”</a:t>
            </a:r>
            <a:r>
              <a:rPr lang="en-US" sz="2000" dirty="0" err="1">
                <a:solidFill>
                  <a:srgbClr val="0070C0"/>
                </a:solidFill>
              </a:rPr>
              <a:t>lửa</a:t>
            </a:r>
            <a:r>
              <a:rPr lang="en-US" sz="2000" dirty="0">
                <a:solidFill>
                  <a:srgbClr val="0070C0"/>
                </a:solidFill>
              </a:rPr>
              <a:t>”. 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Chưa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chủ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động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trong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công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việc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thậm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chí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làm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đối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phó</a:t>
            </a:r>
            <a:r>
              <a:rPr lang="en-US" sz="2000" dirty="0">
                <a:solidFill>
                  <a:srgbClr val="0070C0"/>
                </a:solidFill>
              </a:rPr>
              <a:t>; </a:t>
            </a:r>
            <a:r>
              <a:rPr lang="en-US" sz="2000" dirty="0" err="1">
                <a:solidFill>
                  <a:srgbClr val="0070C0"/>
                </a:solidFill>
              </a:rPr>
              <a:t>ít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tìm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tòi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kiến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thức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công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nghệ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mới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mang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tính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đột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phá</a:t>
            </a:r>
            <a:r>
              <a:rPr lang="en-US" sz="2000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Quản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trị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nhân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sự</a:t>
            </a:r>
            <a:r>
              <a:rPr lang="en-US" sz="2000" dirty="0">
                <a:solidFill>
                  <a:srgbClr val="0070C0"/>
                </a:solidFill>
              </a:rPr>
              <a:t> (</a:t>
            </a:r>
            <a:r>
              <a:rPr lang="en-US" sz="2000" dirty="0" err="1">
                <a:solidFill>
                  <a:srgbClr val="0070C0"/>
                </a:solidFill>
              </a:rPr>
              <a:t>tuyển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dụng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đào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tạo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đánh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giá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sử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dụng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quy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hoạch</a:t>
            </a:r>
            <a:r>
              <a:rPr lang="en-US" sz="2000" dirty="0">
                <a:solidFill>
                  <a:srgbClr val="0070C0"/>
                </a:solidFill>
              </a:rPr>
              <a:t>, …) </a:t>
            </a:r>
            <a:r>
              <a:rPr lang="en-US" sz="2000" dirty="0" err="1">
                <a:solidFill>
                  <a:srgbClr val="0070C0"/>
                </a:solidFill>
              </a:rPr>
              <a:t>chưa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chuyên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nghiệp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thiên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về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cảm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tính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nên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khó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đảm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bảo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công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bằng</a:t>
            </a:r>
            <a:r>
              <a:rPr lang="en-US" sz="2000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Môi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trường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làm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việc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lộn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xộn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thiếu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ngăn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nắp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thiếu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kỷ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cương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thiếu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sự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kiểm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soát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của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cấp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quản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lý</a:t>
            </a:r>
            <a:r>
              <a:rPr lang="en-US" sz="2000" dirty="0">
                <a:solidFill>
                  <a:srgbClr val="0070C0"/>
                </a:solidFill>
              </a:rPr>
              <a:t>. </a:t>
            </a:r>
            <a:r>
              <a:rPr lang="en-US" sz="2000" dirty="0" err="1">
                <a:solidFill>
                  <a:srgbClr val="0070C0"/>
                </a:solidFill>
              </a:rPr>
              <a:t>Làm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việc</a:t>
            </a:r>
            <a:r>
              <a:rPr lang="en-US" sz="2000" dirty="0">
                <a:solidFill>
                  <a:srgbClr val="0070C0"/>
                </a:solidFill>
              </a:rPr>
              <a:t> hay </a:t>
            </a:r>
            <a:r>
              <a:rPr lang="en-US" sz="2000" dirty="0" err="1">
                <a:solidFill>
                  <a:srgbClr val="0070C0"/>
                </a:solidFill>
              </a:rPr>
              <a:t>vui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chơi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đều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thiếu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tính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chuyên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nghiệp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không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nhiệt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tình</a:t>
            </a:r>
            <a:r>
              <a:rPr lang="en-US" dirty="0">
                <a:solidFill>
                  <a:srgbClr val="0070C0"/>
                </a:solidFill>
              </a:rPr>
              <a:t>.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66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HÓA KVT BAN ĐẦU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88443C-01F1-4ECC-AAC0-19CF719117B8}"/>
              </a:ext>
            </a:extLst>
          </p:cNvPr>
          <p:cNvSpPr txBox="1"/>
          <p:nvPr/>
        </p:nvSpPr>
        <p:spPr>
          <a:xfrm>
            <a:off x="2264979" y="1458310"/>
            <a:ext cx="7543800" cy="45550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Chưa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thực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sự</a:t>
            </a:r>
            <a:r>
              <a:rPr lang="en-US" sz="2000" dirty="0">
                <a:solidFill>
                  <a:srgbClr val="0070C0"/>
                </a:solidFill>
              </a:rPr>
              <a:t> minh </a:t>
            </a:r>
            <a:r>
              <a:rPr lang="en-US" sz="2000" dirty="0" err="1">
                <a:solidFill>
                  <a:srgbClr val="0070C0"/>
                </a:solidFill>
              </a:rPr>
              <a:t>bạch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dân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chủ</a:t>
            </a:r>
            <a:r>
              <a:rPr lang="en-US" sz="2000" dirty="0">
                <a:solidFill>
                  <a:srgbClr val="0070C0"/>
                </a:solidFill>
              </a:rPr>
              <a:t> (</a:t>
            </a:r>
            <a:r>
              <a:rPr lang="en-US" sz="2000" dirty="0" err="1">
                <a:solidFill>
                  <a:srgbClr val="0070C0"/>
                </a:solidFill>
              </a:rPr>
              <a:t>thiên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về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hình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thức</a:t>
            </a:r>
            <a:r>
              <a:rPr lang="en-US" sz="2000" dirty="0">
                <a:solidFill>
                  <a:srgbClr val="0070C0"/>
                </a:solidFill>
              </a:rPr>
              <a:t>). 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Hệ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thống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quản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lý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còn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nặng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nề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thủ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tục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nhiêu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khê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còn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mang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tính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đối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phó</a:t>
            </a:r>
            <a:r>
              <a:rPr lang="en-US" sz="2000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Cơ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sở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vật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chất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chưa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tương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xứng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với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vai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trò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vị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thế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PVGas</a:t>
            </a:r>
            <a:r>
              <a:rPr lang="en-US" sz="2000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Quản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lý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theo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phong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cách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chỉ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đạo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chứ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không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phải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phong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cách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tham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dự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truyền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động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lực</a:t>
            </a:r>
            <a:r>
              <a:rPr lang="en-US" sz="2000" dirty="0">
                <a:solidFill>
                  <a:srgbClr val="0070C0"/>
                </a:solidFill>
              </a:rPr>
              <a:t>; </a:t>
            </a:r>
            <a:r>
              <a:rPr lang="en-US" sz="2000" dirty="0" err="1">
                <a:solidFill>
                  <a:srgbClr val="0070C0"/>
                </a:solidFill>
              </a:rPr>
              <a:t>nhiều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khi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lại</a:t>
            </a:r>
            <a:r>
              <a:rPr lang="en-US" sz="2000" dirty="0">
                <a:solidFill>
                  <a:srgbClr val="0070C0"/>
                </a:solidFill>
              </a:rPr>
              <a:t> “</a:t>
            </a:r>
            <a:r>
              <a:rPr lang="en-US" sz="2000" dirty="0" err="1">
                <a:solidFill>
                  <a:srgbClr val="0070C0"/>
                </a:solidFill>
              </a:rPr>
              <a:t>ôm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việc</a:t>
            </a:r>
            <a:r>
              <a:rPr lang="en-US" sz="2000" dirty="0">
                <a:solidFill>
                  <a:srgbClr val="0070C0"/>
                </a:solidFill>
              </a:rPr>
              <a:t>” </a:t>
            </a:r>
            <a:r>
              <a:rPr lang="en-US" sz="2000" dirty="0" err="1">
                <a:solidFill>
                  <a:srgbClr val="0070C0"/>
                </a:solidFill>
              </a:rPr>
              <a:t>mà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không</a:t>
            </a:r>
            <a:r>
              <a:rPr lang="en-US" sz="2000" dirty="0">
                <a:solidFill>
                  <a:srgbClr val="0070C0"/>
                </a:solidFill>
              </a:rPr>
              <a:t> “</a:t>
            </a:r>
            <a:r>
              <a:rPr lang="en-US" sz="2000" dirty="0" err="1">
                <a:solidFill>
                  <a:srgbClr val="0070C0"/>
                </a:solidFill>
              </a:rPr>
              <a:t>phân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quyền</a:t>
            </a:r>
            <a:r>
              <a:rPr lang="en-US" sz="2000" dirty="0">
                <a:solidFill>
                  <a:srgbClr val="0070C0"/>
                </a:solidFill>
              </a:rPr>
              <a:t>” + </a:t>
            </a:r>
            <a:r>
              <a:rPr lang="en-US" sz="2000" dirty="0" err="1">
                <a:solidFill>
                  <a:srgbClr val="0070C0"/>
                </a:solidFill>
              </a:rPr>
              <a:t>hậu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kiểm</a:t>
            </a:r>
            <a:r>
              <a:rPr lang="en-US" sz="2000" dirty="0">
                <a:solidFill>
                  <a:srgbClr val="0070C0"/>
                </a:solidFill>
              </a:rPr>
              <a:t>. </a:t>
            </a:r>
            <a:r>
              <a:rPr lang="en-US" sz="2000" dirty="0" err="1">
                <a:solidFill>
                  <a:srgbClr val="0070C0"/>
                </a:solidFill>
              </a:rPr>
              <a:t>Cán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bộ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quản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lý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cũng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nể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nang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dĩ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hòa</a:t>
            </a:r>
            <a:r>
              <a:rPr lang="en-US" sz="2000" dirty="0">
                <a:solidFill>
                  <a:srgbClr val="0070C0"/>
                </a:solidFill>
              </a:rPr>
              <a:t> vi </a:t>
            </a:r>
            <a:r>
              <a:rPr lang="en-US" sz="2000" dirty="0" err="1">
                <a:solidFill>
                  <a:srgbClr val="0070C0"/>
                </a:solidFill>
              </a:rPr>
              <a:t>quý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thiếu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quyết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liệt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gương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mẫu</a:t>
            </a:r>
            <a:r>
              <a:rPr lang="en-US" sz="2000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Thiếu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sự</a:t>
            </a:r>
            <a:r>
              <a:rPr lang="en-US" sz="2000" dirty="0">
                <a:solidFill>
                  <a:srgbClr val="0070C0"/>
                </a:solidFill>
              </a:rPr>
              <a:t> chia </a:t>
            </a:r>
            <a:r>
              <a:rPr lang="en-US" sz="2000" dirty="0" err="1">
                <a:solidFill>
                  <a:srgbClr val="0070C0"/>
                </a:solidFill>
              </a:rPr>
              <a:t>sẻ</a:t>
            </a:r>
            <a:r>
              <a:rPr lang="en-US" sz="2000" dirty="0">
                <a:solidFill>
                  <a:srgbClr val="0070C0"/>
                </a:solidFill>
              </a:rPr>
              <a:t> (</a:t>
            </a:r>
            <a:r>
              <a:rPr lang="en-US" sz="2000" dirty="0" err="1">
                <a:solidFill>
                  <a:srgbClr val="0070C0"/>
                </a:solidFill>
              </a:rPr>
              <a:t>kiến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thức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kinh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nghiệm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sống</a:t>
            </a:r>
            <a:r>
              <a:rPr lang="en-US" sz="2000" dirty="0">
                <a:solidFill>
                  <a:srgbClr val="0070C0"/>
                </a:solidFill>
              </a:rPr>
              <a:t>) </a:t>
            </a:r>
            <a:r>
              <a:rPr lang="en-US" sz="2000" dirty="0" err="1">
                <a:solidFill>
                  <a:srgbClr val="0070C0"/>
                </a:solidFill>
              </a:rPr>
              <a:t>giữa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thế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hệ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giữa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người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trước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và</a:t>
            </a:r>
            <a:r>
              <a:rPr lang="en-US" sz="2000" dirty="0">
                <a:solidFill>
                  <a:srgbClr val="0070C0"/>
                </a:solidFill>
              </a:rPr>
              <a:t> ng </a:t>
            </a:r>
            <a:r>
              <a:rPr lang="en-US" sz="2000" dirty="0" err="1">
                <a:solidFill>
                  <a:srgbClr val="0070C0"/>
                </a:solidFill>
              </a:rPr>
              <a:t>đến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sau</a:t>
            </a:r>
            <a:r>
              <a:rPr lang="en-US" sz="2000" dirty="0">
                <a:solidFill>
                  <a:srgbClr val="0070C0"/>
                </a:solidFill>
              </a:rPr>
              <a:t> (</a:t>
            </a:r>
            <a:r>
              <a:rPr lang="en-US" sz="2000" dirty="0" err="1">
                <a:solidFill>
                  <a:srgbClr val="0070C0"/>
                </a:solidFill>
              </a:rPr>
              <a:t>thậm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chí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giấu</a:t>
            </a:r>
            <a:r>
              <a:rPr lang="en-US" sz="2000" dirty="0">
                <a:solidFill>
                  <a:srgbClr val="0070C0"/>
                </a:solidFill>
              </a:rPr>
              <a:t> &amp; </a:t>
            </a:r>
            <a:r>
              <a:rPr lang="en-US" sz="2000" dirty="0" err="1">
                <a:solidFill>
                  <a:srgbClr val="0070C0"/>
                </a:solidFill>
              </a:rPr>
              <a:t>giữ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kín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các</a:t>
            </a:r>
            <a:r>
              <a:rPr lang="en-US" sz="2000" dirty="0">
                <a:solidFill>
                  <a:srgbClr val="0070C0"/>
                </a:solidFill>
              </a:rPr>
              <a:t> “</a:t>
            </a:r>
            <a:r>
              <a:rPr lang="en-US" sz="2000" dirty="0" err="1">
                <a:solidFill>
                  <a:srgbClr val="0070C0"/>
                </a:solidFill>
              </a:rPr>
              <a:t>tuyệt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chiêu</a:t>
            </a:r>
            <a:r>
              <a:rPr lang="en-US" sz="2000" dirty="0">
                <a:solidFill>
                  <a:srgbClr val="0070C0"/>
                </a:solidFill>
              </a:rPr>
              <a:t>” </a:t>
            </a:r>
            <a:r>
              <a:rPr lang="en-US" sz="2000" dirty="0" err="1">
                <a:solidFill>
                  <a:srgbClr val="0070C0"/>
                </a:solidFill>
              </a:rPr>
              <a:t>để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chỉ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có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mình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là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quan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trọng</a:t>
            </a:r>
            <a:r>
              <a:rPr lang="en-US" sz="2000" dirty="0">
                <a:solidFill>
                  <a:srgbClr val="0070C0"/>
                </a:solidFill>
              </a:rPr>
              <a:t>)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solidFill>
                  <a:srgbClr val="0070C0"/>
                </a:solidFill>
              </a:rPr>
              <a:t>Ít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giao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lưu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với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các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đơn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vị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dirty="0" err="1">
                <a:solidFill>
                  <a:srgbClr val="0070C0"/>
                </a:solidFill>
              </a:rPr>
              <a:t>đối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tác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bên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 err="1">
                <a:solidFill>
                  <a:srgbClr val="0070C0"/>
                </a:solidFill>
              </a:rPr>
              <a:t>ngoài</a:t>
            </a:r>
            <a:r>
              <a:rPr lang="en-US" sz="2000" dirty="0">
                <a:solidFill>
                  <a:srgbClr val="0070C0"/>
                </a:solidFill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70C0"/>
                </a:solidFill>
              </a:rPr>
              <a:t>…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22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B89FFF-E452-4BE8-A192-0F1BBBEC6A37}"/>
              </a:ext>
            </a:extLst>
          </p:cNvPr>
          <p:cNvSpPr txBox="1"/>
          <p:nvPr/>
        </p:nvSpPr>
        <p:spPr>
          <a:xfrm>
            <a:off x="1825964" y="3592267"/>
            <a:ext cx="834827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540000"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cốt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lõi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(GĐ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&amp;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3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KVT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CBCNV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KVT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bên ngoai; Văn minh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Kỷ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Công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Dân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Minh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bạch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trên,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thừa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gia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8842AA-3857-4CEF-8722-067167EBF184}"/>
              </a:ext>
            </a:extLst>
          </p:cNvPr>
          <p:cNvSpPr txBox="1"/>
          <p:nvPr/>
        </p:nvSpPr>
        <p:spPr>
          <a:xfrm>
            <a:off x="1825964" y="2666321"/>
            <a:ext cx="8348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540000"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VHDN,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mời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PACE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dạy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Cán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chốt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đầy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đủ</a:t>
            </a:r>
            <a:endParaRPr lang="en-US" sz="2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3C5B5E-D4E7-41C4-BEC4-FB28581944BA}"/>
              </a:ext>
            </a:extLst>
          </p:cNvPr>
          <p:cNvSpPr txBox="1"/>
          <p:nvPr/>
        </p:nvSpPr>
        <p:spPr>
          <a:xfrm>
            <a:off x="1825964" y="1441002"/>
            <a:ext cx="83482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540000"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bền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vững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ngũ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540000" indent="-540000"/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2835223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87A0B-A0DC-4105-A119-11A638F7FDFE}"/>
              </a:ext>
            </a:extLst>
          </p:cNvPr>
          <p:cNvSpPr txBox="1"/>
          <p:nvPr/>
        </p:nvSpPr>
        <p:spPr>
          <a:xfrm>
            <a:off x="1994127" y="1466191"/>
            <a:ext cx="79276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5400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mực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cốt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lõi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Sổ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VHDN (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soạn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GĐ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biên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họp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540000" indent="-540000"/>
            <a:endParaRPr lang="vi-V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C58B5F-32C3-402B-A594-DCC16F9B2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051" y="2870637"/>
            <a:ext cx="4277711" cy="320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5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87A0B-A0DC-4105-A119-11A638F7FDFE}"/>
              </a:ext>
            </a:extLst>
          </p:cNvPr>
          <p:cNvSpPr txBox="1"/>
          <p:nvPr/>
        </p:nvSpPr>
        <p:spPr>
          <a:xfrm>
            <a:off x="1436782" y="1460819"/>
            <a:ext cx="92312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VHDN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CBCNV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buổi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GĐ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thuyết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ưởng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clip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vui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thói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quen,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 không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endParaRPr lang="en-US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B7F553-E275-42A2-878D-47151A056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629" y="3158180"/>
            <a:ext cx="4589221" cy="29751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0A4DCD-EBF7-41D7-A885-41859E495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158180"/>
            <a:ext cx="4463763" cy="297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8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87A0B-A0DC-4105-A119-11A638F7FDFE}"/>
              </a:ext>
            </a:extLst>
          </p:cNvPr>
          <p:cNvSpPr txBox="1"/>
          <p:nvPr/>
        </p:nvSpPr>
        <p:spPr>
          <a:xfrm>
            <a:off x="1815547" y="1519717"/>
            <a:ext cx="875306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chương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chương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như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building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(quy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không đi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theo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theo đăng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Công ty 35 – 80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tour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leo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KVT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league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(11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trong Công ty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tennis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bơi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lội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…;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ăn ca 4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(không ăn khay);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tham quan &amp; giao lưu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đơn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buổi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liên hoan,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niên &amp;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banh chưng;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không gian sinh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chung thay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riêng tư (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dỡ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vách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ngăn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CBCC,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không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vách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che, …);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tham gia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thấp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3479464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97F21B-EE73-48E1-BE33-45BEC1551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4555" y="3965983"/>
            <a:ext cx="4296311" cy="22647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3C3152-F052-40E6-9156-AC31F4D0D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801" y="1428174"/>
            <a:ext cx="3584714" cy="23892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F6B9BE-A634-4F51-AA2B-C0A2B69EF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6152" y="1428174"/>
            <a:ext cx="3584714" cy="23892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F883A0-0D33-4069-A507-C365FA750B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1801" y="3965983"/>
            <a:ext cx="2851482" cy="226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9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C71350-3378-42EA-A365-E9AB026B7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215" y="1575092"/>
            <a:ext cx="3310759" cy="23174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EC4D4B-0662-4668-9F51-4B67EFE248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665" y="1575092"/>
            <a:ext cx="3472356" cy="2314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211430-7087-4CA2-ACB0-8B87A2A0CE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215" y="4035972"/>
            <a:ext cx="3310759" cy="22066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9029FF-5D9F-409F-80C5-6778FA4B7C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665" y="4035971"/>
            <a:ext cx="3472356" cy="220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56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274A01-5EC9-4745-8CD7-E3043BADF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479" y="1392621"/>
            <a:ext cx="3642723" cy="24278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BA4337-B6BB-4DB3-BBEB-C430C674B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445" y="1392620"/>
            <a:ext cx="3642724" cy="24278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A345B1-36D5-4731-8AAC-B833942D2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4478" y="3962842"/>
            <a:ext cx="3642723" cy="24278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161399-3784-4D04-AC76-BE54A30F25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445" y="3962841"/>
            <a:ext cx="3639776" cy="242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85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97B3E0-6BF1-4491-830B-AE7A8D2BA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450" y="1340069"/>
            <a:ext cx="3800418" cy="25329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963987-49B1-4A93-A8A8-E583D24EF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1663" y="3971127"/>
            <a:ext cx="3502779" cy="2252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B56573-610D-42C9-8B7B-E5FFC5A60A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40069"/>
            <a:ext cx="3800418" cy="253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478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87A0B-A0DC-4105-A119-11A638F7FDFE}"/>
              </a:ext>
            </a:extLst>
          </p:cNvPr>
          <p:cNvSpPr txBox="1"/>
          <p:nvPr/>
        </p:nvSpPr>
        <p:spPr>
          <a:xfrm>
            <a:off x="1815547" y="1347439"/>
            <a:ext cx="875306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Kỷ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khi đi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trễ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(CBCC 50 k /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xích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xe khi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đậu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không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quy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sau 5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tuyên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nhắc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nhở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khai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riêng ở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trên),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kỷ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công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văn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thông qua HT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gian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sơ,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vi-VN" sz="2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61822-BE69-4867-84A0-453875B1B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81" y="3489435"/>
            <a:ext cx="3746939" cy="28102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1C3845-6014-4E13-B164-05BF68FA4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837" y="3489435"/>
            <a:ext cx="4215306" cy="281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39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87A0B-A0DC-4105-A119-11A638F7FDFE}"/>
              </a:ext>
            </a:extLst>
          </p:cNvPr>
          <p:cNvSpPr txBox="1"/>
          <p:nvPr/>
        </p:nvSpPr>
        <p:spPr>
          <a:xfrm>
            <a:off x="1815547" y="1347439"/>
            <a:ext cx="875306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bạch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Dân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BB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ủy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quy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giao ban,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nhân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đi công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gửi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CBCNV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GĐ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tịch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Công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– 3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năm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năm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gỡ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vướng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tâm tư,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vọng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CBCNV tham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CBQL 360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xây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trên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ăn ca, xe, …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BCDB339-1BE6-4F47-AB68-E497B3D4C3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4113897"/>
              </p:ext>
            </p:extLst>
          </p:nvPr>
        </p:nvGraphicFramePr>
        <p:xfrm>
          <a:off x="3103803" y="3879816"/>
          <a:ext cx="5732145" cy="237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3019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C5408D0-3D72-4F66-AC96-038434235A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828637"/>
              </p:ext>
            </p:extLst>
          </p:nvPr>
        </p:nvGraphicFramePr>
        <p:xfrm>
          <a:off x="2937642" y="1403131"/>
          <a:ext cx="6022430" cy="47888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4869">
                  <a:extLst>
                    <a:ext uri="{9D8B030D-6E8A-4147-A177-3AD203B41FA5}">
                      <a16:colId xmlns:a16="http://schemas.microsoft.com/office/drawing/2014/main" val="1084507750"/>
                    </a:ext>
                  </a:extLst>
                </a:gridCol>
                <a:gridCol w="867103">
                  <a:extLst>
                    <a:ext uri="{9D8B030D-6E8A-4147-A177-3AD203B41FA5}">
                      <a16:colId xmlns:a16="http://schemas.microsoft.com/office/drawing/2014/main" val="3437444798"/>
                    </a:ext>
                  </a:extLst>
                </a:gridCol>
                <a:gridCol w="940676">
                  <a:extLst>
                    <a:ext uri="{9D8B030D-6E8A-4147-A177-3AD203B41FA5}">
                      <a16:colId xmlns:a16="http://schemas.microsoft.com/office/drawing/2014/main" val="3174640899"/>
                    </a:ext>
                  </a:extLst>
                </a:gridCol>
                <a:gridCol w="751489">
                  <a:extLst>
                    <a:ext uri="{9D8B030D-6E8A-4147-A177-3AD203B41FA5}">
                      <a16:colId xmlns:a16="http://schemas.microsoft.com/office/drawing/2014/main" val="212901768"/>
                    </a:ext>
                  </a:extLst>
                </a:gridCol>
                <a:gridCol w="744723">
                  <a:extLst>
                    <a:ext uri="{9D8B030D-6E8A-4147-A177-3AD203B41FA5}">
                      <a16:colId xmlns:a16="http://schemas.microsoft.com/office/drawing/2014/main" val="3895122116"/>
                    </a:ext>
                  </a:extLst>
                </a:gridCol>
                <a:gridCol w="1073570">
                  <a:extLst>
                    <a:ext uri="{9D8B030D-6E8A-4147-A177-3AD203B41FA5}">
                      <a16:colId xmlns:a16="http://schemas.microsoft.com/office/drawing/2014/main" val="1692621624"/>
                    </a:ext>
                  </a:extLst>
                </a:gridCol>
              </a:tblGrid>
              <a:tr h="30596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Đánh giá nhà ăn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TB 2017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3986" marR="23986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2018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TB 2018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3883389016"/>
                  </a:ext>
                </a:extLst>
              </a:tr>
              <a:tr h="216475">
                <a:tc v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QII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QIII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endParaRPr lang="vi-VN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1164517813"/>
                  </a:ext>
                </a:extLst>
              </a:tr>
              <a:tr h="122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GPP</a:t>
                      </a:r>
                      <a:endParaRPr lang="vi-VN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1825653710"/>
                  </a:ext>
                </a:extLst>
              </a:tr>
              <a:tr h="4079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Tốt</a:t>
                      </a:r>
                      <a:endParaRPr lang="vi-VN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62.9%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38.5%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48.8%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50.1%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2853485740"/>
                  </a:ext>
                </a:extLst>
              </a:tr>
              <a:tr h="4079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</a:t>
                      </a:r>
                      <a:endParaRPr lang="vi-VN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28.6%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47.4%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34.9%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1250982401"/>
                  </a:ext>
                </a:extLst>
              </a:tr>
              <a:tr h="2039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KCTV</a:t>
                      </a:r>
                      <a:endParaRPr lang="vi-VN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endParaRPr lang="vi-VN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endParaRPr lang="vi-VN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endParaRPr lang="vi-VN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endParaRPr lang="vi-VN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2500108888"/>
                  </a:ext>
                </a:extLst>
              </a:tr>
              <a:tr h="4079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Tốt</a:t>
                      </a:r>
                      <a:endParaRPr lang="vi-VN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30.4%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23.3%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37.0%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2531369153"/>
                  </a:ext>
                </a:extLst>
              </a:tr>
              <a:tr h="4079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</a:t>
                      </a:r>
                      <a:endParaRPr lang="vi-VN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45.7%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52.8%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48.3%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50.2%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2522300289"/>
                  </a:ext>
                </a:extLst>
              </a:tr>
              <a:tr h="122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KĐV</a:t>
                      </a:r>
                      <a:endParaRPr lang="vi-VN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endParaRPr lang="vi-VN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endParaRPr lang="vi-VN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endParaRPr lang="vi-VN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endParaRPr lang="vi-VN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1060391007"/>
                  </a:ext>
                </a:extLst>
              </a:tr>
              <a:tr h="4079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Tốt</a:t>
                      </a:r>
                      <a:endParaRPr lang="vi-VN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71.0%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68.2%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72.2%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70.5%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2298180747"/>
                  </a:ext>
                </a:extLst>
              </a:tr>
              <a:tr h="4079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</a:t>
                      </a:r>
                      <a:endParaRPr lang="vi-VN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31.8%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27.8%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29.5%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1723846021"/>
                  </a:ext>
                </a:extLst>
              </a:tr>
              <a:tr h="122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KGD</a:t>
                      </a:r>
                      <a:endParaRPr lang="vi-VN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2386872384"/>
                  </a:ext>
                </a:extLst>
              </a:tr>
              <a:tr h="4079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Tốt</a:t>
                      </a:r>
                      <a:endParaRPr lang="vi-VN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71.0%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78.6%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92.9%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80.8%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2801907117"/>
                  </a:ext>
                </a:extLst>
              </a:tr>
              <a:tr h="4079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Khá</a:t>
                      </a:r>
                      <a:endParaRPr lang="vi-VN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21.4%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7.1%</a:t>
                      </a:r>
                      <a:endParaRPr lang="vi-V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19.2%</a:t>
                      </a:r>
                      <a:endParaRPr lang="vi-V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986" marR="23986" marT="0" marB="0" anchor="ctr"/>
                </a:tc>
                <a:extLst>
                  <a:ext uri="{0D108BD9-81ED-4DB2-BD59-A6C34878D82A}">
                    <a16:rowId xmlns:a16="http://schemas.microsoft.com/office/drawing/2014/main" val="349998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986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87A0B-A0DC-4105-A119-11A638F7FDFE}"/>
              </a:ext>
            </a:extLst>
          </p:cNvPr>
          <p:cNvSpPr txBox="1"/>
          <p:nvPr/>
        </p:nvSpPr>
        <p:spPr>
          <a:xfrm>
            <a:off x="1815547" y="1347439"/>
            <a:ext cx="8859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khai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5S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quy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văn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công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theo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chuyên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thông thoang,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cởi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tin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tờ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C6FC59-ECF3-4C9E-AFFB-F0444C3BE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375" y="2890430"/>
            <a:ext cx="4629964" cy="30866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5B3946-5550-44FF-BF3F-690D9F09B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086" y="2890430"/>
            <a:ext cx="4803528" cy="308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87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87A0B-A0DC-4105-A119-11A638F7FDFE}"/>
              </a:ext>
            </a:extLst>
          </p:cNvPr>
          <p:cNvSpPr txBox="1"/>
          <p:nvPr/>
        </p:nvSpPr>
        <p:spPr>
          <a:xfrm>
            <a:off x="1815547" y="1347439"/>
            <a:ext cx="87530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cường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thân (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rèn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sức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khỏe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suốt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cho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nguyện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sau (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dìu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dắt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nhân viên (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gỡ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vướng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627D4C-E5B7-42ED-8075-7B003E751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4924" y="3028259"/>
            <a:ext cx="4519449" cy="23216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C60DE4-FC37-495F-A64C-D1D9FA4F9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748" y="3028259"/>
            <a:ext cx="3483366" cy="23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69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 DỰNG VĂN HÓA KVT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C1B9B5-CBAD-4FDC-8DE5-3F89760C9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724" y="1298028"/>
            <a:ext cx="6464614" cy="488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21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 TRÒ LÃNH ĐẠO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87A0B-A0DC-4105-A119-11A638F7FDFE}"/>
              </a:ext>
            </a:extLst>
          </p:cNvPr>
          <p:cNvSpPr txBox="1"/>
          <p:nvPr/>
        </p:nvSpPr>
        <p:spPr>
          <a:xfrm>
            <a:off x="1279699" y="1497950"/>
            <a:ext cx="977165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432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cốt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lõi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mực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quy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endParaRPr lang="vi-VN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" indent="-432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thông, tham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gương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mẫu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endParaRPr lang="vi-VN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" indent="-432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Uốn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nắn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viên, khen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thưởng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kịp</a:t>
            </a:r>
            <a:r>
              <a:rPr lang="vi-VN" sz="24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endParaRPr lang="en-US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D5643A-0FB4-4638-AA42-0B085201B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432" y="3085267"/>
            <a:ext cx="4368079" cy="29113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39EE89-B931-434B-8B34-A9DC6FF27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356" y="3085267"/>
            <a:ext cx="5018877" cy="291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17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 HÀNH VĂN HÓA KVT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CC2F15-050F-4913-9BBB-1B1E99D91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942" y="1378601"/>
            <a:ext cx="3591798" cy="25697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26C5D0-2E46-4E5F-876B-838F725ED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5073" y="1380058"/>
            <a:ext cx="3736928" cy="25683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E040D3-1019-4680-A1BE-500BA4702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942" y="4011422"/>
            <a:ext cx="3591798" cy="23945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55DDF8-E43F-45AE-8135-1A87FF6B3A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5073" y="4011422"/>
            <a:ext cx="3736928" cy="239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88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 QUẢ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578B5D-9E03-46E2-A0C2-1629140D8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812" y="1311965"/>
            <a:ext cx="6003299" cy="4655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C14BE1-9467-43E0-BB54-7D372E15F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56" y="2362090"/>
            <a:ext cx="4359373" cy="360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37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85841" y="330634"/>
            <a:ext cx="4359373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3600"/>
              </a:lnSpc>
              <a:defRPr/>
            </a:pP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 KHĂN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87A0B-A0DC-4105-A119-11A638F7FDFE}"/>
              </a:ext>
            </a:extLst>
          </p:cNvPr>
          <p:cNvSpPr txBox="1"/>
          <p:nvPr/>
        </p:nvSpPr>
        <p:spPr>
          <a:xfrm>
            <a:off x="1510700" y="1541386"/>
            <a:ext cx="9162555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54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lãnh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thiếu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VHDN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vai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VHDN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ngại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endParaRPr lang="vi-VN" sz="2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" indent="-54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khai không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 thiên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kiểu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phong trao</a:t>
            </a:r>
          </a:p>
          <a:p>
            <a:pPr marL="540000" indent="-54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Thiếu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kiên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kiên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xây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sâu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văn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năm.</a:t>
            </a:r>
          </a:p>
          <a:p>
            <a:pPr marL="540000" indent="-54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ngại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thay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CBCNV,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lộ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540000" indent="-54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ngại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mất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ngũ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cán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trung.</a:t>
            </a:r>
          </a:p>
          <a:p>
            <a:pPr marL="540000" indent="-54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bên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540000" indent="-54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kỳ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cho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hưởng</a:t>
            </a: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40000" indent="-5400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540000" indent="-540000">
              <a:buFont typeface="Wingdings" panose="05000000000000000000" pitchFamily="2" charset="2"/>
              <a:buChar char="Ø"/>
            </a:pPr>
            <a:endParaRPr lang="vi-VN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0" indent="-540000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6315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1318028"/>
            <a:ext cx="12192000" cy="75039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solidFill>
                  <a:srgbClr val="ED1C24"/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TRÂN</a:t>
            </a:r>
            <a:r>
              <a:rPr lang="en-US" sz="3600" b="1" dirty="0">
                <a:solidFill>
                  <a:srgbClr val="ED1C24"/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 TRỌNG </a:t>
            </a:r>
            <a:r>
              <a:rPr lang="en-US" sz="3600" b="1" dirty="0" err="1">
                <a:solidFill>
                  <a:srgbClr val="ED1C24"/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CẢM</a:t>
            </a:r>
            <a:r>
              <a:rPr lang="en-US" sz="3600" b="1" dirty="0">
                <a:solidFill>
                  <a:srgbClr val="ED1C24"/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ED1C24"/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ƠN</a:t>
            </a:r>
            <a:r>
              <a:rPr lang="en-US" sz="3600" b="1" dirty="0">
                <a:solidFill>
                  <a:srgbClr val="ED1C24"/>
                </a:solidFill>
                <a:latin typeface="Times New Roman" panose="02020603050405020304" pitchFamily="18" charset="0"/>
                <a:ea typeface="MS UI Gothic" panose="020B0600070205080204" pitchFamily="34" charset="-128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47570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5221</TotalTime>
  <Words>2502</Words>
  <Application>Microsoft Office PowerPoint</Application>
  <PresentationFormat>Widescreen</PresentationFormat>
  <Paragraphs>228</Paragraphs>
  <Slides>31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Times New Roman</vt:lpstr>
      <vt:lpstr>Wingdings</vt:lpstr>
      <vt:lpstr>Office Theme</vt:lpstr>
      <vt:lpstr>1_Office Theme</vt:lpstr>
      <vt:lpstr>THAM LUẬN XÂY DỰNG VĂN HÓA DOANH NGHIỆP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Nhat Huy Tran</cp:lastModifiedBy>
  <cp:revision>328</cp:revision>
  <cp:lastPrinted>2019-06-26T03:31:59Z</cp:lastPrinted>
  <dcterms:created xsi:type="dcterms:W3CDTF">2017-12-22T11:21:46Z</dcterms:created>
  <dcterms:modified xsi:type="dcterms:W3CDTF">2019-07-05T05:35:08Z</dcterms:modified>
</cp:coreProperties>
</file>